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3"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CD77B-038F-70E7-FCE9-37A41A177545}" v="76" dt="2026-06-24T10:44:02.267"/>
    <p1510:client id="{271E14C7-6849-459E-BE6C-08B88A077798}" v="13" dt="2026-06-24T11:00:52.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p:cViewPr varScale="1">
        <p:scale>
          <a:sx n="78" d="100"/>
          <a:sy n="78" d="100"/>
        </p:scale>
        <p:origin x="120"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4DA4-EE5C-9305-8A6E-30D710605D6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78AFE46-C897-6972-FA19-58E90A891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01472B5-3AE2-3646-30D6-F56861481635}"/>
              </a:ext>
            </a:extLst>
          </p:cNvPr>
          <p:cNvSpPr>
            <a:spLocks noGrp="1"/>
          </p:cNvSpPr>
          <p:nvPr>
            <p:ph type="dt" sz="half" idx="10"/>
          </p:nvPr>
        </p:nvSpPr>
        <p:spPr/>
        <p:txBody>
          <a:bodyPr/>
          <a:lstStyle/>
          <a:p>
            <a:fld id="{6D232896-02B5-4126-9842-ABCB1DCB8361}" type="datetimeFigureOut">
              <a:rPr lang="en-GB" smtClean="0"/>
              <a:t>29/06/2026</a:t>
            </a:fld>
            <a:endParaRPr lang="en-GB"/>
          </a:p>
        </p:txBody>
      </p:sp>
      <p:sp>
        <p:nvSpPr>
          <p:cNvPr id="5" name="Footer Placeholder 4">
            <a:extLst>
              <a:ext uri="{FF2B5EF4-FFF2-40B4-BE49-F238E27FC236}">
                <a16:creationId xmlns:a16="http://schemas.microsoft.com/office/drawing/2014/main" id="{8CAF1A64-0C89-53CA-86BB-E1F0E59FD3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655439-6498-1393-F0F8-165E5589A29B}"/>
              </a:ext>
            </a:extLst>
          </p:cNvPr>
          <p:cNvSpPr>
            <a:spLocks noGrp="1"/>
          </p:cNvSpPr>
          <p:nvPr>
            <p:ph type="sldNum" sz="quarter" idx="12"/>
          </p:nvPr>
        </p:nvSpPr>
        <p:spPr/>
        <p:txBody>
          <a:bodyPr/>
          <a:lstStyle/>
          <a:p>
            <a:fld id="{8470BA27-0BB3-44AB-A191-F8AF01EF117B}" type="slidenum">
              <a:rPr lang="en-GB" smtClean="0"/>
              <a:t>‹#›</a:t>
            </a:fld>
            <a:endParaRPr lang="en-GB"/>
          </a:p>
        </p:txBody>
      </p:sp>
    </p:spTree>
    <p:extLst>
      <p:ext uri="{BB962C8B-B14F-4D97-AF65-F5344CB8AC3E}">
        <p14:creationId xmlns:p14="http://schemas.microsoft.com/office/powerpoint/2010/main" val="328132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15F9-9A22-0120-C70D-3EF02B7E015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92EE789-45D6-B8DE-3003-FFB3DE5A00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6F5820-8DAC-D8CD-63E5-AB96BA1CFA33}"/>
              </a:ext>
            </a:extLst>
          </p:cNvPr>
          <p:cNvSpPr>
            <a:spLocks noGrp="1"/>
          </p:cNvSpPr>
          <p:nvPr>
            <p:ph type="dt" sz="half" idx="10"/>
          </p:nvPr>
        </p:nvSpPr>
        <p:spPr/>
        <p:txBody>
          <a:bodyPr/>
          <a:lstStyle/>
          <a:p>
            <a:fld id="{6D232896-02B5-4126-9842-ABCB1DCB8361}" type="datetimeFigureOut">
              <a:rPr lang="en-GB" smtClean="0"/>
              <a:t>29/06/2026</a:t>
            </a:fld>
            <a:endParaRPr lang="en-GB"/>
          </a:p>
        </p:txBody>
      </p:sp>
      <p:sp>
        <p:nvSpPr>
          <p:cNvPr id="5" name="Footer Placeholder 4">
            <a:extLst>
              <a:ext uri="{FF2B5EF4-FFF2-40B4-BE49-F238E27FC236}">
                <a16:creationId xmlns:a16="http://schemas.microsoft.com/office/drawing/2014/main" id="{3EA89CB3-98C1-CA88-CEB6-B8A39F6689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C211EB-8665-6E4E-0F61-2E49F916123D}"/>
              </a:ext>
            </a:extLst>
          </p:cNvPr>
          <p:cNvSpPr>
            <a:spLocks noGrp="1"/>
          </p:cNvSpPr>
          <p:nvPr>
            <p:ph type="sldNum" sz="quarter" idx="12"/>
          </p:nvPr>
        </p:nvSpPr>
        <p:spPr/>
        <p:txBody>
          <a:bodyPr/>
          <a:lstStyle/>
          <a:p>
            <a:fld id="{8470BA27-0BB3-44AB-A191-F8AF01EF117B}" type="slidenum">
              <a:rPr lang="en-GB" smtClean="0"/>
              <a:t>‹#›</a:t>
            </a:fld>
            <a:endParaRPr lang="en-GB"/>
          </a:p>
        </p:txBody>
      </p:sp>
    </p:spTree>
    <p:extLst>
      <p:ext uri="{BB962C8B-B14F-4D97-AF65-F5344CB8AC3E}">
        <p14:creationId xmlns:p14="http://schemas.microsoft.com/office/powerpoint/2010/main" val="145060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B649CA-766A-5954-6A0F-14D5654D93D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1C2DA71-6E44-0D33-0ED5-8A6012FD5C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CCDE6EE-E0CA-DBC3-727E-48ED3CEDC8FA}"/>
              </a:ext>
            </a:extLst>
          </p:cNvPr>
          <p:cNvSpPr>
            <a:spLocks noGrp="1"/>
          </p:cNvSpPr>
          <p:nvPr>
            <p:ph type="dt" sz="half" idx="10"/>
          </p:nvPr>
        </p:nvSpPr>
        <p:spPr/>
        <p:txBody>
          <a:bodyPr/>
          <a:lstStyle/>
          <a:p>
            <a:fld id="{6D232896-02B5-4126-9842-ABCB1DCB8361}" type="datetimeFigureOut">
              <a:rPr lang="en-GB" smtClean="0"/>
              <a:t>29/06/2026</a:t>
            </a:fld>
            <a:endParaRPr lang="en-GB"/>
          </a:p>
        </p:txBody>
      </p:sp>
      <p:sp>
        <p:nvSpPr>
          <p:cNvPr id="5" name="Footer Placeholder 4">
            <a:extLst>
              <a:ext uri="{FF2B5EF4-FFF2-40B4-BE49-F238E27FC236}">
                <a16:creationId xmlns:a16="http://schemas.microsoft.com/office/drawing/2014/main" id="{8943AA64-9F2D-CAC7-FDBD-33457F83C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F50A9-D28D-F08B-BA89-F8A2D694A8FE}"/>
              </a:ext>
            </a:extLst>
          </p:cNvPr>
          <p:cNvSpPr>
            <a:spLocks noGrp="1"/>
          </p:cNvSpPr>
          <p:nvPr>
            <p:ph type="sldNum" sz="quarter" idx="12"/>
          </p:nvPr>
        </p:nvSpPr>
        <p:spPr/>
        <p:txBody>
          <a:bodyPr/>
          <a:lstStyle/>
          <a:p>
            <a:fld id="{8470BA27-0BB3-44AB-A191-F8AF01EF117B}" type="slidenum">
              <a:rPr lang="en-GB" smtClean="0"/>
              <a:t>‹#›</a:t>
            </a:fld>
            <a:endParaRPr lang="en-GB"/>
          </a:p>
        </p:txBody>
      </p:sp>
    </p:spTree>
    <p:extLst>
      <p:ext uri="{BB962C8B-B14F-4D97-AF65-F5344CB8AC3E}">
        <p14:creationId xmlns:p14="http://schemas.microsoft.com/office/powerpoint/2010/main" val="320698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15F9-10B1-D2FA-0542-7463D7FBA26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B8FE164-6455-E123-A5E2-E02D8AE5D53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4387F9-870E-B4A7-8837-13C642474519}"/>
              </a:ext>
            </a:extLst>
          </p:cNvPr>
          <p:cNvSpPr>
            <a:spLocks noGrp="1"/>
          </p:cNvSpPr>
          <p:nvPr>
            <p:ph type="dt" sz="half" idx="10"/>
          </p:nvPr>
        </p:nvSpPr>
        <p:spPr/>
        <p:txBody>
          <a:bodyPr/>
          <a:lstStyle/>
          <a:p>
            <a:fld id="{6D232896-02B5-4126-9842-ABCB1DCB8361}" type="datetimeFigureOut">
              <a:rPr lang="en-GB" smtClean="0"/>
              <a:t>29/06/2026</a:t>
            </a:fld>
            <a:endParaRPr lang="en-GB"/>
          </a:p>
        </p:txBody>
      </p:sp>
      <p:sp>
        <p:nvSpPr>
          <p:cNvPr id="5" name="Footer Placeholder 4">
            <a:extLst>
              <a:ext uri="{FF2B5EF4-FFF2-40B4-BE49-F238E27FC236}">
                <a16:creationId xmlns:a16="http://schemas.microsoft.com/office/drawing/2014/main" id="{840001E4-C99A-544A-C618-9BC84E648B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DD2EC3-907D-33D5-2F83-FCEDAC7F1EEA}"/>
              </a:ext>
            </a:extLst>
          </p:cNvPr>
          <p:cNvSpPr>
            <a:spLocks noGrp="1"/>
          </p:cNvSpPr>
          <p:nvPr>
            <p:ph type="sldNum" sz="quarter" idx="12"/>
          </p:nvPr>
        </p:nvSpPr>
        <p:spPr/>
        <p:txBody>
          <a:bodyPr/>
          <a:lstStyle/>
          <a:p>
            <a:fld id="{8470BA27-0BB3-44AB-A191-F8AF01EF117B}" type="slidenum">
              <a:rPr lang="en-GB" smtClean="0"/>
              <a:t>‹#›</a:t>
            </a:fld>
            <a:endParaRPr lang="en-GB"/>
          </a:p>
        </p:txBody>
      </p:sp>
    </p:spTree>
    <p:extLst>
      <p:ext uri="{BB962C8B-B14F-4D97-AF65-F5344CB8AC3E}">
        <p14:creationId xmlns:p14="http://schemas.microsoft.com/office/powerpoint/2010/main" val="70372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E64A-9046-D37A-6292-9F52DBBDFB0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F4AF7EE-A327-77E4-A5A7-7D7D0C414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7E0E82C-8AA9-88EA-9B9C-3AB63BE69EFD}"/>
              </a:ext>
            </a:extLst>
          </p:cNvPr>
          <p:cNvSpPr>
            <a:spLocks noGrp="1"/>
          </p:cNvSpPr>
          <p:nvPr>
            <p:ph type="dt" sz="half" idx="10"/>
          </p:nvPr>
        </p:nvSpPr>
        <p:spPr/>
        <p:txBody>
          <a:bodyPr/>
          <a:lstStyle/>
          <a:p>
            <a:fld id="{6D232896-02B5-4126-9842-ABCB1DCB8361}" type="datetimeFigureOut">
              <a:rPr lang="en-GB" smtClean="0"/>
              <a:t>29/06/2026</a:t>
            </a:fld>
            <a:endParaRPr lang="en-GB"/>
          </a:p>
        </p:txBody>
      </p:sp>
      <p:sp>
        <p:nvSpPr>
          <p:cNvPr id="5" name="Footer Placeholder 4">
            <a:extLst>
              <a:ext uri="{FF2B5EF4-FFF2-40B4-BE49-F238E27FC236}">
                <a16:creationId xmlns:a16="http://schemas.microsoft.com/office/drawing/2014/main" id="{713A2FDC-4931-28F8-A4DA-1A87FA11C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933607-4F3C-02CB-53C3-70154C67AC15}"/>
              </a:ext>
            </a:extLst>
          </p:cNvPr>
          <p:cNvSpPr>
            <a:spLocks noGrp="1"/>
          </p:cNvSpPr>
          <p:nvPr>
            <p:ph type="sldNum" sz="quarter" idx="12"/>
          </p:nvPr>
        </p:nvSpPr>
        <p:spPr/>
        <p:txBody>
          <a:bodyPr/>
          <a:lstStyle/>
          <a:p>
            <a:fld id="{8470BA27-0BB3-44AB-A191-F8AF01EF117B}" type="slidenum">
              <a:rPr lang="en-GB" smtClean="0"/>
              <a:t>‹#›</a:t>
            </a:fld>
            <a:endParaRPr lang="en-GB"/>
          </a:p>
        </p:txBody>
      </p:sp>
    </p:spTree>
    <p:extLst>
      <p:ext uri="{BB962C8B-B14F-4D97-AF65-F5344CB8AC3E}">
        <p14:creationId xmlns:p14="http://schemas.microsoft.com/office/powerpoint/2010/main" val="45042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6624-C337-749F-F7A4-25B6FB1781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CA49B84-FCC8-DE68-3036-1045C2D57F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5A86585-D707-216F-CD20-943E1E34211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C7C1485-D5FD-0FBA-DE6E-DC347BF49393}"/>
              </a:ext>
            </a:extLst>
          </p:cNvPr>
          <p:cNvSpPr>
            <a:spLocks noGrp="1"/>
          </p:cNvSpPr>
          <p:nvPr>
            <p:ph type="dt" sz="half" idx="10"/>
          </p:nvPr>
        </p:nvSpPr>
        <p:spPr/>
        <p:txBody>
          <a:bodyPr/>
          <a:lstStyle/>
          <a:p>
            <a:fld id="{6D232896-02B5-4126-9842-ABCB1DCB8361}" type="datetimeFigureOut">
              <a:rPr lang="en-GB" smtClean="0"/>
              <a:t>29/06/2026</a:t>
            </a:fld>
            <a:endParaRPr lang="en-GB"/>
          </a:p>
        </p:txBody>
      </p:sp>
      <p:sp>
        <p:nvSpPr>
          <p:cNvPr id="6" name="Footer Placeholder 5">
            <a:extLst>
              <a:ext uri="{FF2B5EF4-FFF2-40B4-BE49-F238E27FC236}">
                <a16:creationId xmlns:a16="http://schemas.microsoft.com/office/drawing/2014/main" id="{F82D5CB4-3DB1-7FA1-1DDA-7E74632332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E54AD7-5FF3-F59B-618D-597DA0C02F1A}"/>
              </a:ext>
            </a:extLst>
          </p:cNvPr>
          <p:cNvSpPr>
            <a:spLocks noGrp="1"/>
          </p:cNvSpPr>
          <p:nvPr>
            <p:ph type="sldNum" sz="quarter" idx="12"/>
          </p:nvPr>
        </p:nvSpPr>
        <p:spPr/>
        <p:txBody>
          <a:bodyPr/>
          <a:lstStyle/>
          <a:p>
            <a:fld id="{8470BA27-0BB3-44AB-A191-F8AF01EF117B}" type="slidenum">
              <a:rPr lang="en-GB" smtClean="0"/>
              <a:t>‹#›</a:t>
            </a:fld>
            <a:endParaRPr lang="en-GB"/>
          </a:p>
        </p:txBody>
      </p:sp>
    </p:spTree>
    <p:extLst>
      <p:ext uri="{BB962C8B-B14F-4D97-AF65-F5344CB8AC3E}">
        <p14:creationId xmlns:p14="http://schemas.microsoft.com/office/powerpoint/2010/main" val="281388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92E9-0EB9-21EC-B4A3-A18F6DBB051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26B8A8C-975D-D212-D73D-EC4D290FB3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4B7625-0066-EF7D-1D45-2E958F0EEB2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4DE4070-753F-B3B9-EED4-49737AF179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502F56-15EF-CC90-9442-24A4711914D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41E1763-C56D-365C-2A82-B7E3417AA2E4}"/>
              </a:ext>
            </a:extLst>
          </p:cNvPr>
          <p:cNvSpPr>
            <a:spLocks noGrp="1"/>
          </p:cNvSpPr>
          <p:nvPr>
            <p:ph type="dt" sz="half" idx="10"/>
          </p:nvPr>
        </p:nvSpPr>
        <p:spPr/>
        <p:txBody>
          <a:bodyPr/>
          <a:lstStyle/>
          <a:p>
            <a:fld id="{6D232896-02B5-4126-9842-ABCB1DCB8361}" type="datetimeFigureOut">
              <a:rPr lang="en-GB" smtClean="0"/>
              <a:t>29/06/2026</a:t>
            </a:fld>
            <a:endParaRPr lang="en-GB"/>
          </a:p>
        </p:txBody>
      </p:sp>
      <p:sp>
        <p:nvSpPr>
          <p:cNvPr id="8" name="Footer Placeholder 7">
            <a:extLst>
              <a:ext uri="{FF2B5EF4-FFF2-40B4-BE49-F238E27FC236}">
                <a16:creationId xmlns:a16="http://schemas.microsoft.com/office/drawing/2014/main" id="{91E6E1BF-3FA6-6C1B-2432-BB579AA501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F83EB0-CD05-6C34-6B88-F3E9AD9D0D56}"/>
              </a:ext>
            </a:extLst>
          </p:cNvPr>
          <p:cNvSpPr>
            <a:spLocks noGrp="1"/>
          </p:cNvSpPr>
          <p:nvPr>
            <p:ph type="sldNum" sz="quarter" idx="12"/>
          </p:nvPr>
        </p:nvSpPr>
        <p:spPr/>
        <p:txBody>
          <a:bodyPr/>
          <a:lstStyle/>
          <a:p>
            <a:fld id="{8470BA27-0BB3-44AB-A191-F8AF01EF117B}" type="slidenum">
              <a:rPr lang="en-GB" smtClean="0"/>
              <a:t>‹#›</a:t>
            </a:fld>
            <a:endParaRPr lang="en-GB"/>
          </a:p>
        </p:txBody>
      </p:sp>
    </p:spTree>
    <p:extLst>
      <p:ext uri="{BB962C8B-B14F-4D97-AF65-F5344CB8AC3E}">
        <p14:creationId xmlns:p14="http://schemas.microsoft.com/office/powerpoint/2010/main" val="2318411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0FAE8-3CCB-ED4C-4813-929531146AC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E1F47FC-C02D-6033-1EC8-D2774ACF1F1A}"/>
              </a:ext>
            </a:extLst>
          </p:cNvPr>
          <p:cNvSpPr>
            <a:spLocks noGrp="1"/>
          </p:cNvSpPr>
          <p:nvPr>
            <p:ph type="dt" sz="half" idx="10"/>
          </p:nvPr>
        </p:nvSpPr>
        <p:spPr/>
        <p:txBody>
          <a:bodyPr/>
          <a:lstStyle/>
          <a:p>
            <a:fld id="{6D232896-02B5-4126-9842-ABCB1DCB8361}" type="datetimeFigureOut">
              <a:rPr lang="en-GB" smtClean="0"/>
              <a:t>29/06/2026</a:t>
            </a:fld>
            <a:endParaRPr lang="en-GB"/>
          </a:p>
        </p:txBody>
      </p:sp>
      <p:sp>
        <p:nvSpPr>
          <p:cNvPr id="4" name="Footer Placeholder 3">
            <a:extLst>
              <a:ext uri="{FF2B5EF4-FFF2-40B4-BE49-F238E27FC236}">
                <a16:creationId xmlns:a16="http://schemas.microsoft.com/office/drawing/2014/main" id="{177F4501-AFE3-EC2D-48E1-9AFF0ECD83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2F38A1-D8EE-5457-7633-8A99AE045510}"/>
              </a:ext>
            </a:extLst>
          </p:cNvPr>
          <p:cNvSpPr>
            <a:spLocks noGrp="1"/>
          </p:cNvSpPr>
          <p:nvPr>
            <p:ph type="sldNum" sz="quarter" idx="12"/>
          </p:nvPr>
        </p:nvSpPr>
        <p:spPr/>
        <p:txBody>
          <a:bodyPr/>
          <a:lstStyle/>
          <a:p>
            <a:fld id="{8470BA27-0BB3-44AB-A191-F8AF01EF117B}" type="slidenum">
              <a:rPr lang="en-GB" smtClean="0"/>
              <a:t>‹#›</a:t>
            </a:fld>
            <a:endParaRPr lang="en-GB"/>
          </a:p>
        </p:txBody>
      </p:sp>
    </p:spTree>
    <p:extLst>
      <p:ext uri="{BB962C8B-B14F-4D97-AF65-F5344CB8AC3E}">
        <p14:creationId xmlns:p14="http://schemas.microsoft.com/office/powerpoint/2010/main" val="280325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1DDE07-2CA5-8F3B-4328-84D759A97665}"/>
              </a:ext>
            </a:extLst>
          </p:cNvPr>
          <p:cNvSpPr>
            <a:spLocks noGrp="1"/>
          </p:cNvSpPr>
          <p:nvPr>
            <p:ph type="dt" sz="half" idx="10"/>
          </p:nvPr>
        </p:nvSpPr>
        <p:spPr/>
        <p:txBody>
          <a:bodyPr/>
          <a:lstStyle/>
          <a:p>
            <a:fld id="{6D232896-02B5-4126-9842-ABCB1DCB8361}" type="datetimeFigureOut">
              <a:rPr lang="en-GB" smtClean="0"/>
              <a:t>29/06/2026</a:t>
            </a:fld>
            <a:endParaRPr lang="en-GB"/>
          </a:p>
        </p:txBody>
      </p:sp>
      <p:sp>
        <p:nvSpPr>
          <p:cNvPr id="3" name="Footer Placeholder 2">
            <a:extLst>
              <a:ext uri="{FF2B5EF4-FFF2-40B4-BE49-F238E27FC236}">
                <a16:creationId xmlns:a16="http://schemas.microsoft.com/office/drawing/2014/main" id="{4C489BBE-4503-49C4-6C40-66D164A08F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19FCC3-A890-262F-BB37-5FEE23F29F25}"/>
              </a:ext>
            </a:extLst>
          </p:cNvPr>
          <p:cNvSpPr>
            <a:spLocks noGrp="1"/>
          </p:cNvSpPr>
          <p:nvPr>
            <p:ph type="sldNum" sz="quarter" idx="12"/>
          </p:nvPr>
        </p:nvSpPr>
        <p:spPr/>
        <p:txBody>
          <a:bodyPr/>
          <a:lstStyle/>
          <a:p>
            <a:fld id="{8470BA27-0BB3-44AB-A191-F8AF01EF117B}" type="slidenum">
              <a:rPr lang="en-GB" smtClean="0"/>
              <a:t>‹#›</a:t>
            </a:fld>
            <a:endParaRPr lang="en-GB"/>
          </a:p>
        </p:txBody>
      </p:sp>
    </p:spTree>
    <p:extLst>
      <p:ext uri="{BB962C8B-B14F-4D97-AF65-F5344CB8AC3E}">
        <p14:creationId xmlns:p14="http://schemas.microsoft.com/office/powerpoint/2010/main" val="385844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B9DB-DD47-87B6-A3BB-84B807A7B4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DA8EF55-10AF-5454-59E5-BC548A6E4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B4D764E-068E-A714-EA4A-404381338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8F22F4-2863-416D-9743-A673390912F8}"/>
              </a:ext>
            </a:extLst>
          </p:cNvPr>
          <p:cNvSpPr>
            <a:spLocks noGrp="1"/>
          </p:cNvSpPr>
          <p:nvPr>
            <p:ph type="dt" sz="half" idx="10"/>
          </p:nvPr>
        </p:nvSpPr>
        <p:spPr/>
        <p:txBody>
          <a:bodyPr/>
          <a:lstStyle/>
          <a:p>
            <a:fld id="{6D232896-02B5-4126-9842-ABCB1DCB8361}" type="datetimeFigureOut">
              <a:rPr lang="en-GB" smtClean="0"/>
              <a:t>29/06/2026</a:t>
            </a:fld>
            <a:endParaRPr lang="en-GB"/>
          </a:p>
        </p:txBody>
      </p:sp>
      <p:sp>
        <p:nvSpPr>
          <p:cNvPr id="6" name="Footer Placeholder 5">
            <a:extLst>
              <a:ext uri="{FF2B5EF4-FFF2-40B4-BE49-F238E27FC236}">
                <a16:creationId xmlns:a16="http://schemas.microsoft.com/office/drawing/2014/main" id="{1561DC6D-D2DB-E1C3-9EC6-D345153D11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A8A554-331D-137F-ADD6-051C716038FF}"/>
              </a:ext>
            </a:extLst>
          </p:cNvPr>
          <p:cNvSpPr>
            <a:spLocks noGrp="1"/>
          </p:cNvSpPr>
          <p:nvPr>
            <p:ph type="sldNum" sz="quarter" idx="12"/>
          </p:nvPr>
        </p:nvSpPr>
        <p:spPr/>
        <p:txBody>
          <a:bodyPr/>
          <a:lstStyle/>
          <a:p>
            <a:fld id="{8470BA27-0BB3-44AB-A191-F8AF01EF117B}" type="slidenum">
              <a:rPr lang="en-GB" smtClean="0"/>
              <a:t>‹#›</a:t>
            </a:fld>
            <a:endParaRPr lang="en-GB"/>
          </a:p>
        </p:txBody>
      </p:sp>
    </p:spTree>
    <p:extLst>
      <p:ext uri="{BB962C8B-B14F-4D97-AF65-F5344CB8AC3E}">
        <p14:creationId xmlns:p14="http://schemas.microsoft.com/office/powerpoint/2010/main" val="46607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18A1-FC4A-ED49-5CE3-24056211A4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82486CF-FE76-DB8E-EAE4-2BF846C08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9DD5A0-7268-0A0B-4B42-B3DB6FEBF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D990F6-075E-E8D1-6C3E-68154DB4E479}"/>
              </a:ext>
            </a:extLst>
          </p:cNvPr>
          <p:cNvSpPr>
            <a:spLocks noGrp="1"/>
          </p:cNvSpPr>
          <p:nvPr>
            <p:ph type="dt" sz="half" idx="10"/>
          </p:nvPr>
        </p:nvSpPr>
        <p:spPr/>
        <p:txBody>
          <a:bodyPr/>
          <a:lstStyle/>
          <a:p>
            <a:fld id="{6D232896-02B5-4126-9842-ABCB1DCB8361}" type="datetimeFigureOut">
              <a:rPr lang="en-GB" smtClean="0"/>
              <a:t>29/06/2026</a:t>
            </a:fld>
            <a:endParaRPr lang="en-GB"/>
          </a:p>
        </p:txBody>
      </p:sp>
      <p:sp>
        <p:nvSpPr>
          <p:cNvPr id="6" name="Footer Placeholder 5">
            <a:extLst>
              <a:ext uri="{FF2B5EF4-FFF2-40B4-BE49-F238E27FC236}">
                <a16:creationId xmlns:a16="http://schemas.microsoft.com/office/drawing/2014/main" id="{7E84F2C5-4559-E4B5-CBC7-916B20A49B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6C5D5A-3D2C-1439-5274-F02142FB5566}"/>
              </a:ext>
            </a:extLst>
          </p:cNvPr>
          <p:cNvSpPr>
            <a:spLocks noGrp="1"/>
          </p:cNvSpPr>
          <p:nvPr>
            <p:ph type="sldNum" sz="quarter" idx="12"/>
          </p:nvPr>
        </p:nvSpPr>
        <p:spPr/>
        <p:txBody>
          <a:bodyPr/>
          <a:lstStyle/>
          <a:p>
            <a:fld id="{8470BA27-0BB3-44AB-A191-F8AF01EF117B}" type="slidenum">
              <a:rPr lang="en-GB" smtClean="0"/>
              <a:t>‹#›</a:t>
            </a:fld>
            <a:endParaRPr lang="en-GB"/>
          </a:p>
        </p:txBody>
      </p:sp>
    </p:spTree>
    <p:extLst>
      <p:ext uri="{BB962C8B-B14F-4D97-AF65-F5344CB8AC3E}">
        <p14:creationId xmlns:p14="http://schemas.microsoft.com/office/powerpoint/2010/main" val="197101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2A85FD-CDD6-7FD8-A4E8-4FEECD2ABD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584DB6D-D903-5F8A-47F0-5BEDA35567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A7DACCB-481B-D6D8-9C9B-ED095F0F7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32896-02B5-4126-9842-ABCB1DCB8361}" type="datetimeFigureOut">
              <a:rPr lang="en-GB" smtClean="0"/>
              <a:t>29/06/2026</a:t>
            </a:fld>
            <a:endParaRPr lang="en-GB"/>
          </a:p>
        </p:txBody>
      </p:sp>
      <p:sp>
        <p:nvSpPr>
          <p:cNvPr id="5" name="Footer Placeholder 4">
            <a:extLst>
              <a:ext uri="{FF2B5EF4-FFF2-40B4-BE49-F238E27FC236}">
                <a16:creationId xmlns:a16="http://schemas.microsoft.com/office/drawing/2014/main" id="{8289C9C6-59E1-A3DA-CDB9-9754DB5C8F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197366-DFE8-68D4-DB46-0CB96879C3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0BA27-0BB3-44AB-A191-F8AF01EF117B}" type="slidenum">
              <a:rPr lang="en-GB" smtClean="0"/>
              <a:t>‹#›</a:t>
            </a:fld>
            <a:endParaRPr lang="en-GB"/>
          </a:p>
        </p:txBody>
      </p:sp>
    </p:spTree>
    <p:extLst>
      <p:ext uri="{BB962C8B-B14F-4D97-AF65-F5344CB8AC3E}">
        <p14:creationId xmlns:p14="http://schemas.microsoft.com/office/powerpoint/2010/main" val="2263615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s://www.bbc.co.uk/iplayer/episodes/p0gjkv0t/shakespeare-rise-of-a-genius" TargetMode="External"/><Relationship Id="rId13" Type="http://schemas.openxmlformats.org/officeDocument/2006/relationships/image" Target="../media/image6.png"/><Relationship Id="rId3" Type="http://schemas.openxmlformats.org/officeDocument/2006/relationships/hyperlink" Target="https://www.bbc.co.uk/sounds/brand/p0k5s6b4?page=1" TargetMode="External"/><Relationship Id="rId7" Type="http://schemas.openxmlformats.org/officeDocument/2006/relationships/hyperlink" Target="https://www.bbc.co.uk/sounds/play/b078xpf2" TargetMode="External"/><Relationship Id="rId12" Type="http://schemas.openxmlformats.org/officeDocument/2006/relationships/image" Target="../media/image5.jpeg"/><Relationship Id="rId2" Type="http://schemas.openxmlformats.org/officeDocument/2006/relationships/hyperlink" Target="https://soundcloud.com/folgershakespearelibrary" TargetMode="External"/><Relationship Id="rId1" Type="http://schemas.openxmlformats.org/officeDocument/2006/relationships/slideLayout" Target="../slideLayouts/slideLayout2.xml"/><Relationship Id="rId6" Type="http://schemas.openxmlformats.org/officeDocument/2006/relationships/hyperlink" Target="https://www.bbc.co.uk/iplayer/episodes/p00qhwll/simon-schamas-shakespeare" TargetMode="External"/><Relationship Id="rId11" Type="http://schemas.openxmlformats.org/officeDocument/2006/relationships/hyperlink" Target="https://www.youtube.com/watch?v=FoVH6S4foT4" TargetMode="External"/><Relationship Id="rId5" Type="http://schemas.openxmlformats.org/officeDocument/2006/relationships/hyperlink" Target="https://www.bbc.co.uk/iplayer/episode/m001rrzf/remembers-hugh-quarshie-remembers-othello" TargetMode="External"/><Relationship Id="rId10" Type="http://schemas.openxmlformats.org/officeDocument/2006/relationships/hyperlink" Target="https://www.bbc.co.uk/sounds/play/b00p8dkb" TargetMode="External"/><Relationship Id="rId4" Type="http://schemas.openxmlformats.org/officeDocument/2006/relationships/hyperlink" Target="https://www.bbc.co.uk/sounds/play/m000hgqz" TargetMode="External"/><Relationship Id="rId9" Type="http://schemas.openxmlformats.org/officeDocument/2006/relationships/hyperlink" Target="https://www.bbc.co.uk/sounds/play/w3cszmtr"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0pmWf1k-vFM" TargetMode="External"/><Relationship Id="rId3" Type="http://schemas.openxmlformats.org/officeDocument/2006/relationships/hyperlink" Target="https://www.bbc.co.uk/iplayer/episode/p025zldt/the-secret-life-of-books-series-1-2-frankenstein" TargetMode="External"/><Relationship Id="rId7" Type="http://schemas.openxmlformats.org/officeDocument/2006/relationships/hyperlink" Target="https://thisiscriminal.com/mystery/" TargetMode="External"/><Relationship Id="rId12" Type="http://schemas.openxmlformats.org/officeDocument/2006/relationships/image" Target="../media/image8.jpeg"/><Relationship Id="rId2" Type="http://schemas.openxmlformats.org/officeDocument/2006/relationships/hyperlink" Target="https://www.bbc.co.uk/sounds/play/m00051n6" TargetMode="External"/><Relationship Id="rId1" Type="http://schemas.openxmlformats.org/officeDocument/2006/relationships/slideLayout" Target="../slideLayouts/slideLayout2.xml"/><Relationship Id="rId6" Type="http://schemas.openxmlformats.org/officeDocument/2006/relationships/hyperlink" Target="https://www.bbc.co.uk/sounds/series/p07lbwfw" TargetMode="External"/><Relationship Id="rId11" Type="http://schemas.openxmlformats.org/officeDocument/2006/relationships/image" Target="../media/image7.png"/><Relationship Id="rId5" Type="http://schemas.openxmlformats.org/officeDocument/2006/relationships/hyperlink" Target="https://www.bbc.co.uk/iplayer/episode/p027w85f/the-strange-affair-of-frankenstein" TargetMode="External"/><Relationship Id="rId10" Type="http://schemas.openxmlformats.org/officeDocument/2006/relationships/hyperlink" Target="https://www.bbc.co.uk/iplayer/episodes/m00165jb/thatcher-reagan-a-very-special-relationship" TargetMode="External"/><Relationship Id="rId4" Type="http://schemas.openxmlformats.org/officeDocument/2006/relationships/hyperlink" Target="https://www.bbc.co.uk/programmes/p004y23j" TargetMode="External"/><Relationship Id="rId9" Type="http://schemas.openxmlformats.org/officeDocument/2006/relationships/hyperlink" Target="https://www.bbc.co.uk/iplayer/episode/m0008lhp/when-mary-beard-met-margaret-atwoo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3C4A-E589-AA96-5FF9-AEA2ED563C3E}"/>
              </a:ext>
            </a:extLst>
          </p:cNvPr>
          <p:cNvSpPr>
            <a:spLocks noGrp="1"/>
          </p:cNvSpPr>
          <p:nvPr>
            <p:ph type="ctrTitle"/>
          </p:nvPr>
        </p:nvSpPr>
        <p:spPr>
          <a:xfrm>
            <a:off x="1524000" y="530023"/>
            <a:ext cx="9144000" cy="1669143"/>
          </a:xfrm>
          <a:solidFill>
            <a:schemeClr val="accent1">
              <a:lumMod val="20000"/>
              <a:lumOff val="80000"/>
            </a:schemeClr>
          </a:solidFill>
          <a:ln>
            <a:solidFill>
              <a:schemeClr val="tx1"/>
            </a:solidFill>
          </a:ln>
        </p:spPr>
        <p:txBody>
          <a:bodyPr>
            <a:normAutofit fontScale="90000"/>
          </a:bodyPr>
          <a:lstStyle/>
          <a:p>
            <a:r>
              <a:rPr lang="en-GB" dirty="0"/>
              <a:t>English Literature </a:t>
            </a:r>
            <a:br>
              <a:rPr lang="en-GB" dirty="0"/>
            </a:br>
            <a:r>
              <a:rPr lang="en-GB" dirty="0"/>
              <a:t>Holiday Study </a:t>
            </a:r>
          </a:p>
        </p:txBody>
      </p:sp>
      <p:sp>
        <p:nvSpPr>
          <p:cNvPr id="3" name="Subtitle 2">
            <a:extLst>
              <a:ext uri="{FF2B5EF4-FFF2-40B4-BE49-F238E27FC236}">
                <a16:creationId xmlns:a16="http://schemas.microsoft.com/office/drawing/2014/main" id="{DE27B9C2-52C8-B36C-C43C-702539511DEF}"/>
              </a:ext>
            </a:extLst>
          </p:cNvPr>
          <p:cNvSpPr>
            <a:spLocks noGrp="1"/>
          </p:cNvSpPr>
          <p:nvPr>
            <p:ph type="subTitle" idx="1"/>
          </p:nvPr>
        </p:nvSpPr>
        <p:spPr>
          <a:xfrm>
            <a:off x="1524000" y="2721962"/>
            <a:ext cx="9144000" cy="2214562"/>
          </a:xfrm>
          <a:solidFill>
            <a:schemeClr val="accent4">
              <a:lumMod val="20000"/>
              <a:lumOff val="80000"/>
            </a:schemeClr>
          </a:solidFill>
          <a:ln>
            <a:solidFill>
              <a:schemeClr val="tx1"/>
            </a:solidFill>
          </a:ln>
        </p:spPr>
        <p:txBody>
          <a:bodyPr vert="horz" lIns="91440" tIns="45720" rIns="91440" bIns="45720" rtlCol="0" anchor="t">
            <a:normAutofit fontScale="92500" lnSpcReduction="20000"/>
          </a:bodyPr>
          <a:lstStyle/>
          <a:p>
            <a:pPr algn="l"/>
            <a:r>
              <a:rPr lang="en-GB" dirty="0">
                <a:ea typeface="Calibri"/>
                <a:cs typeface="Calibri"/>
              </a:rPr>
              <a:t>How can you prepare for A level? </a:t>
            </a:r>
            <a:endParaRPr lang="en-US" dirty="0" err="1">
              <a:ea typeface="Calibri"/>
              <a:cs typeface="Calibri"/>
            </a:endParaRPr>
          </a:p>
          <a:p>
            <a:pPr marL="457200" indent="-457200" algn="l">
              <a:buFont typeface="+mj-lt"/>
              <a:buAutoNum type="arabicPeriod"/>
            </a:pPr>
            <a:r>
              <a:rPr lang="en-GB" dirty="0">
                <a:ea typeface="Calibri"/>
                <a:cs typeface="Calibri"/>
              </a:rPr>
              <a:t>Read the texts – starting with Paper 1 Drama </a:t>
            </a:r>
            <a:r>
              <a:rPr lang="en-GB" i="1" dirty="0">
                <a:ea typeface="Calibri"/>
                <a:cs typeface="Calibri"/>
              </a:rPr>
              <a:t>(Othello </a:t>
            </a:r>
            <a:r>
              <a:rPr lang="en-GB" dirty="0">
                <a:ea typeface="Calibri"/>
                <a:cs typeface="Calibri"/>
              </a:rPr>
              <a:t>and </a:t>
            </a:r>
            <a:r>
              <a:rPr lang="en-GB" i="1" dirty="0">
                <a:ea typeface="Calibri"/>
                <a:cs typeface="Calibri"/>
              </a:rPr>
              <a:t>A Streetcar Named Desire</a:t>
            </a:r>
            <a:r>
              <a:rPr lang="en-GB" dirty="0">
                <a:ea typeface="Calibri"/>
                <a:cs typeface="Calibri"/>
              </a:rPr>
              <a:t>)</a:t>
            </a:r>
            <a:endParaRPr lang="en-US" dirty="0">
              <a:ea typeface="Calibri"/>
              <a:cs typeface="Calibri"/>
            </a:endParaRPr>
          </a:p>
          <a:p>
            <a:pPr marL="457200" indent="-457200" algn="l">
              <a:buFont typeface="+mj-lt"/>
              <a:buAutoNum type="arabicPeriod"/>
            </a:pPr>
            <a:r>
              <a:rPr lang="en-GB" dirty="0">
                <a:ea typeface="Calibri"/>
                <a:cs typeface="Calibri"/>
              </a:rPr>
              <a:t>Watch or listen to the plays </a:t>
            </a:r>
          </a:p>
          <a:p>
            <a:pPr marL="457200" indent="-457200" algn="l">
              <a:buFont typeface="+mj-lt"/>
              <a:buAutoNum type="arabicPeriod"/>
            </a:pPr>
            <a:r>
              <a:rPr lang="en-GB" dirty="0">
                <a:ea typeface="Calibri"/>
                <a:cs typeface="Calibri"/>
              </a:rPr>
              <a:t>Listen to some context </a:t>
            </a:r>
            <a:endParaRPr lang="en-US" dirty="0">
              <a:ea typeface="Calibri"/>
              <a:cs typeface="Calibri"/>
            </a:endParaRPr>
          </a:p>
          <a:p>
            <a:pPr marL="457200" indent="-457200" algn="l">
              <a:buFont typeface="+mj-lt"/>
              <a:buAutoNum type="arabicPeriod"/>
            </a:pPr>
            <a:r>
              <a:rPr lang="en-GB" dirty="0">
                <a:ea typeface="Calibri"/>
                <a:cs typeface="Calibri"/>
              </a:rPr>
              <a:t>Listen to an audiobook of Frankenstein  or </a:t>
            </a:r>
            <a:r>
              <a:rPr lang="en-GB">
                <a:ea typeface="Calibri"/>
                <a:cs typeface="Calibri"/>
              </a:rPr>
              <a:t>The Handmaid’s Tale </a:t>
            </a:r>
            <a:endParaRPr lang="en-US" dirty="0">
              <a:ea typeface="Calibri"/>
              <a:cs typeface="Calibri"/>
            </a:endParaRPr>
          </a:p>
        </p:txBody>
      </p:sp>
    </p:spTree>
    <p:extLst>
      <p:ext uri="{BB962C8B-B14F-4D97-AF65-F5344CB8AC3E}">
        <p14:creationId xmlns:p14="http://schemas.microsoft.com/office/powerpoint/2010/main" val="245393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E937-F957-D71E-C0D5-9ED772DB4EDC}"/>
              </a:ext>
            </a:extLst>
          </p:cNvPr>
          <p:cNvSpPr>
            <a:spLocks noGrp="1"/>
          </p:cNvSpPr>
          <p:nvPr>
            <p:ph type="title"/>
          </p:nvPr>
        </p:nvSpPr>
        <p:spPr>
          <a:xfrm>
            <a:off x="294503" y="279577"/>
            <a:ext cx="5536614" cy="750016"/>
          </a:xfrm>
          <a:solidFill>
            <a:schemeClr val="accent1">
              <a:lumMod val="20000"/>
              <a:lumOff val="80000"/>
            </a:schemeClr>
          </a:solidFill>
          <a:ln>
            <a:solidFill>
              <a:schemeClr val="accent1"/>
            </a:solidFill>
          </a:ln>
        </p:spPr>
        <p:txBody>
          <a:bodyPr>
            <a:normAutofit fontScale="90000"/>
          </a:bodyPr>
          <a:lstStyle/>
          <a:p>
            <a:r>
              <a:rPr lang="en-GB" dirty="0"/>
              <a:t>Set Texts Reading List Y12 </a:t>
            </a:r>
          </a:p>
        </p:txBody>
      </p:sp>
      <p:graphicFrame>
        <p:nvGraphicFramePr>
          <p:cNvPr id="4" name="Table 4">
            <a:extLst>
              <a:ext uri="{FF2B5EF4-FFF2-40B4-BE49-F238E27FC236}">
                <a16:creationId xmlns:a16="http://schemas.microsoft.com/office/drawing/2014/main" id="{81DDC8BD-AF4F-949F-70AA-8F3D83BC09F6}"/>
              </a:ext>
            </a:extLst>
          </p:cNvPr>
          <p:cNvGraphicFramePr>
            <a:graphicFrameLocks noGrp="1"/>
          </p:cNvGraphicFramePr>
          <p:nvPr>
            <p:ph idx="1"/>
            <p:extLst>
              <p:ext uri="{D42A27DB-BD31-4B8C-83A1-F6EECF244321}">
                <p14:modId xmlns:p14="http://schemas.microsoft.com/office/powerpoint/2010/main" val="117984274"/>
              </p:ext>
            </p:extLst>
          </p:nvPr>
        </p:nvGraphicFramePr>
        <p:xfrm>
          <a:off x="573318" y="1247706"/>
          <a:ext cx="10515597" cy="1925320"/>
        </p:xfrm>
        <a:graphic>
          <a:graphicData uri="http://schemas.openxmlformats.org/drawingml/2006/table">
            <a:tbl>
              <a:tblPr firstRow="1" bandRow="1">
                <a:tableStyleId>{93296810-A885-4BE3-A3E7-6D5BEEA58F35}</a:tableStyleId>
              </a:tblPr>
              <a:tblGrid>
                <a:gridCol w="3505199">
                  <a:extLst>
                    <a:ext uri="{9D8B030D-6E8A-4147-A177-3AD203B41FA5}">
                      <a16:colId xmlns:a16="http://schemas.microsoft.com/office/drawing/2014/main" val="2013338736"/>
                    </a:ext>
                  </a:extLst>
                </a:gridCol>
                <a:gridCol w="3505199">
                  <a:extLst>
                    <a:ext uri="{9D8B030D-6E8A-4147-A177-3AD203B41FA5}">
                      <a16:colId xmlns:a16="http://schemas.microsoft.com/office/drawing/2014/main" val="666546147"/>
                    </a:ext>
                  </a:extLst>
                </a:gridCol>
                <a:gridCol w="3505199">
                  <a:extLst>
                    <a:ext uri="{9D8B030D-6E8A-4147-A177-3AD203B41FA5}">
                      <a16:colId xmlns:a16="http://schemas.microsoft.com/office/drawing/2014/main" val="2900790150"/>
                    </a:ext>
                  </a:extLst>
                </a:gridCol>
              </a:tblGrid>
              <a:tr h="370840">
                <a:tc>
                  <a:txBody>
                    <a:bodyPr/>
                    <a:lstStyle/>
                    <a:p>
                      <a:r>
                        <a:rPr lang="en-GB" dirty="0"/>
                        <a:t>Term 1 – Paper 1 Drama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Term 2  Paper 2 – Prose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Term 3 – Coursework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738723"/>
                  </a:ext>
                </a:extLst>
              </a:tr>
              <a:tr h="370840">
                <a:tc>
                  <a:txBody>
                    <a:bodyPr/>
                    <a:lstStyle/>
                    <a:p>
                      <a:r>
                        <a:rPr lang="en-GB" dirty="0"/>
                        <a:t>Othello – Shakespeare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The Handmaid’s Tale – Margaret Atwood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Cat on a Hot Tin Roof – Tennessee Williams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3663644"/>
                  </a:ext>
                </a:extLst>
              </a:tr>
              <a:tr h="370840">
                <a:tc>
                  <a:txBody>
                    <a:bodyPr/>
                    <a:lstStyle/>
                    <a:p>
                      <a:r>
                        <a:rPr lang="en-GB" dirty="0"/>
                        <a:t>A Streetcar Named Desire – Tennessee Williams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Frankenstein – Mary Shelley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The Great Gatsby – F Scott Fitzgerald or </a:t>
                      </a:r>
                    </a:p>
                    <a:p>
                      <a:r>
                        <a:rPr lang="en-GB" dirty="0"/>
                        <a:t>The </a:t>
                      </a:r>
                      <a:r>
                        <a:rPr lang="en-GB" dirty="0" err="1"/>
                        <a:t>Color</a:t>
                      </a:r>
                      <a:r>
                        <a:rPr lang="en-GB" dirty="0"/>
                        <a:t> Purple – Alice Walker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628368"/>
                  </a:ext>
                </a:extLst>
              </a:tr>
            </a:tbl>
          </a:graphicData>
        </a:graphic>
      </p:graphicFrame>
      <p:pic>
        <p:nvPicPr>
          <p:cNvPr id="3" name="Picture 2" descr="The Handmaid's Tale: A Novel : Atwood, Margaret Eleanor: Amazon.co.uk: Books">
            <a:extLst>
              <a:ext uri="{FF2B5EF4-FFF2-40B4-BE49-F238E27FC236}">
                <a16:creationId xmlns:a16="http://schemas.microsoft.com/office/drawing/2014/main" id="{FA1572AF-4CDC-2F7D-9A77-787F87891A8B}"/>
              </a:ext>
            </a:extLst>
          </p:cNvPr>
          <p:cNvPicPr>
            <a:picLocks noChangeAspect="1"/>
          </p:cNvPicPr>
          <p:nvPr/>
        </p:nvPicPr>
        <p:blipFill>
          <a:blip r:embed="rId2"/>
          <a:stretch>
            <a:fillRect/>
          </a:stretch>
        </p:blipFill>
        <p:spPr>
          <a:xfrm>
            <a:off x="5606903" y="3363647"/>
            <a:ext cx="1965312" cy="3029856"/>
          </a:xfrm>
          <a:prstGeom prst="rect">
            <a:avLst/>
          </a:prstGeom>
        </p:spPr>
      </p:pic>
      <p:pic>
        <p:nvPicPr>
          <p:cNvPr id="7" name="Picture 6" descr="A Streetcar Named Desire (Modern Classics (Penguin))(Play edition): Amazon.co.uk: Williams, Tennessee, Browne, E., Miller, Arthur: 9780141190273: Books">
            <a:extLst>
              <a:ext uri="{FF2B5EF4-FFF2-40B4-BE49-F238E27FC236}">
                <a16:creationId xmlns:a16="http://schemas.microsoft.com/office/drawing/2014/main" id="{D1A3B8EC-D107-0527-1EA6-806947D91347}"/>
              </a:ext>
            </a:extLst>
          </p:cNvPr>
          <p:cNvPicPr>
            <a:picLocks noChangeAspect="1"/>
          </p:cNvPicPr>
          <p:nvPr/>
        </p:nvPicPr>
        <p:blipFill>
          <a:blip r:embed="rId3"/>
          <a:stretch>
            <a:fillRect/>
          </a:stretch>
        </p:blipFill>
        <p:spPr>
          <a:xfrm>
            <a:off x="573318" y="3342377"/>
            <a:ext cx="2144333" cy="3236046"/>
          </a:xfrm>
          <a:prstGeom prst="rect">
            <a:avLst/>
          </a:prstGeom>
          <a:ln>
            <a:solidFill>
              <a:schemeClr val="tx1"/>
            </a:solidFill>
          </a:ln>
        </p:spPr>
      </p:pic>
      <p:pic>
        <p:nvPicPr>
          <p:cNvPr id="8" name="Picture 7" descr="Othello (Wordsworth Classics) : Shakespeare, William, Watts M.A. Ph.D., Professor Cedric, Watts M.A. Ph.D., Professor Cedric, Carabine, Dr Keith: ...">
            <a:extLst>
              <a:ext uri="{FF2B5EF4-FFF2-40B4-BE49-F238E27FC236}">
                <a16:creationId xmlns:a16="http://schemas.microsoft.com/office/drawing/2014/main" id="{1A3EA01D-6CD0-F761-FD44-2133DD58FBDF}"/>
              </a:ext>
            </a:extLst>
          </p:cNvPr>
          <p:cNvPicPr>
            <a:picLocks noChangeAspect="1"/>
          </p:cNvPicPr>
          <p:nvPr/>
        </p:nvPicPr>
        <p:blipFill>
          <a:blip r:embed="rId4"/>
          <a:stretch>
            <a:fillRect/>
          </a:stretch>
        </p:blipFill>
        <p:spPr>
          <a:xfrm>
            <a:off x="3105200" y="3363647"/>
            <a:ext cx="2007703" cy="3095209"/>
          </a:xfrm>
          <a:prstGeom prst="rect">
            <a:avLst/>
          </a:prstGeom>
          <a:ln>
            <a:solidFill>
              <a:schemeClr val="tx1"/>
            </a:solidFill>
          </a:ln>
        </p:spPr>
      </p:pic>
      <p:pic>
        <p:nvPicPr>
          <p:cNvPr id="9" name="Picture 8" descr="Frankenstein (Wordsworth Classics): Amazon.co.uk: Shelley, Mary, Jansson,  Dr Siv, Carabine, Dr Keith: 9781853260230: Books">
            <a:extLst>
              <a:ext uri="{FF2B5EF4-FFF2-40B4-BE49-F238E27FC236}">
                <a16:creationId xmlns:a16="http://schemas.microsoft.com/office/drawing/2014/main" id="{34F5959A-253A-C90A-F747-547C59937187}"/>
              </a:ext>
            </a:extLst>
          </p:cNvPr>
          <p:cNvPicPr>
            <a:picLocks noChangeAspect="1"/>
          </p:cNvPicPr>
          <p:nvPr/>
        </p:nvPicPr>
        <p:blipFill>
          <a:blip r:embed="rId5"/>
          <a:stretch>
            <a:fillRect/>
          </a:stretch>
        </p:blipFill>
        <p:spPr>
          <a:xfrm>
            <a:off x="7835651" y="3301921"/>
            <a:ext cx="1965313" cy="3029857"/>
          </a:xfrm>
          <a:prstGeom prst="rect">
            <a:avLst/>
          </a:prstGeom>
          <a:ln>
            <a:solidFill>
              <a:schemeClr val="tx1"/>
            </a:solidFill>
          </a:ln>
        </p:spPr>
      </p:pic>
    </p:spTree>
    <p:extLst>
      <p:ext uri="{BB962C8B-B14F-4D97-AF65-F5344CB8AC3E}">
        <p14:creationId xmlns:p14="http://schemas.microsoft.com/office/powerpoint/2010/main" val="186652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CFA342D-6AB8-4816-E51A-39544DB234E6}"/>
              </a:ext>
            </a:extLst>
          </p:cNvPr>
          <p:cNvGraphicFramePr>
            <a:graphicFrameLocks noGrp="1"/>
          </p:cNvGraphicFramePr>
          <p:nvPr>
            <p:ph idx="1"/>
            <p:extLst>
              <p:ext uri="{D42A27DB-BD31-4B8C-83A1-F6EECF244321}">
                <p14:modId xmlns:p14="http://schemas.microsoft.com/office/powerpoint/2010/main" val="290514841"/>
              </p:ext>
            </p:extLst>
          </p:nvPr>
        </p:nvGraphicFramePr>
        <p:xfrm>
          <a:off x="216251" y="156901"/>
          <a:ext cx="11523469" cy="6629400"/>
        </p:xfrm>
        <a:graphic>
          <a:graphicData uri="http://schemas.openxmlformats.org/drawingml/2006/table">
            <a:tbl>
              <a:tblPr firstRow="1" bandRow="1">
                <a:tableStyleId>{93296810-A885-4BE3-A3E7-6D5BEEA58F35}</a:tableStyleId>
              </a:tblPr>
              <a:tblGrid>
                <a:gridCol w="2308623">
                  <a:extLst>
                    <a:ext uri="{9D8B030D-6E8A-4147-A177-3AD203B41FA5}">
                      <a16:colId xmlns:a16="http://schemas.microsoft.com/office/drawing/2014/main" val="3766009287"/>
                    </a:ext>
                  </a:extLst>
                </a:gridCol>
                <a:gridCol w="5373690">
                  <a:extLst>
                    <a:ext uri="{9D8B030D-6E8A-4147-A177-3AD203B41FA5}">
                      <a16:colId xmlns:a16="http://schemas.microsoft.com/office/drawing/2014/main" val="4145282880"/>
                    </a:ext>
                  </a:extLst>
                </a:gridCol>
                <a:gridCol w="3841156">
                  <a:extLst>
                    <a:ext uri="{9D8B030D-6E8A-4147-A177-3AD203B41FA5}">
                      <a16:colId xmlns:a16="http://schemas.microsoft.com/office/drawing/2014/main" val="2898877353"/>
                    </a:ext>
                  </a:extLst>
                </a:gridCol>
              </a:tblGrid>
              <a:tr h="370840">
                <a:tc>
                  <a:txBody>
                    <a:bodyPr/>
                    <a:lstStyle/>
                    <a:p>
                      <a:r>
                        <a:rPr lang="en-GB" sz="1200" b="1" dirty="0">
                          <a:latin typeface="Gill Sans MT" panose="020B0502020104020203" pitchFamily="34" charset="0"/>
                        </a:rPr>
                        <a:t>Text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dirty="0">
                          <a:latin typeface="Gill Sans MT" panose="020B0502020104020203" pitchFamily="34" charset="0"/>
                        </a:rPr>
                        <a:t>Description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dirty="0">
                          <a:latin typeface="Gill Sans MT" panose="020B0502020104020203" pitchFamily="34" charset="0"/>
                        </a:rPr>
                        <a:t>Link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2939825"/>
                  </a:ext>
                </a:extLst>
              </a:tr>
              <a:tr h="370840">
                <a:tc>
                  <a:txBody>
                    <a:bodyPr/>
                    <a:lstStyle/>
                    <a:p>
                      <a:r>
                        <a:rPr lang="en-GB" sz="4000" b="1" dirty="0">
                          <a:solidFill>
                            <a:schemeClr val="tx1"/>
                          </a:solidFill>
                          <a:latin typeface="Gill Sans MT" panose="020B0502020104020203" pitchFamily="34" charset="0"/>
                        </a:rPr>
                        <a:t>Othello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GB" sz="1200" b="1" u="none" strike="noStrike" noProof="0" dirty="0">
                          <a:solidFill>
                            <a:schemeClr val="tx1"/>
                          </a:solidFill>
                          <a:latin typeface="Gill Sans MT" panose="020B0502020104020203" pitchFamily="34" charset="0"/>
                        </a:rPr>
                        <a:t>This link will take you to a really interesting discussion about the use of blackface by white actors playing Othello. It explores the extent to which the play can be said to be racist, and how attitudes have changed over time.</a:t>
                      </a:r>
                      <a:endParaRPr lang="en-US" sz="1200" b="1"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endParaRPr lang="en-GB" sz="1200" b="1" u="none" strike="noStrike" noProof="0" dirty="0">
                        <a:solidFill>
                          <a:srgbClr val="444444"/>
                        </a:solidFill>
                        <a:latin typeface="Gill Sans MT" panose="020B0502020104020203" pitchFamily="34" charset="0"/>
                      </a:endParaRPr>
                    </a:p>
                    <a:p>
                      <a:pPr lvl="0" algn="l">
                        <a:lnSpc>
                          <a:spcPct val="100000"/>
                        </a:lnSpc>
                        <a:spcBef>
                          <a:spcPts val="0"/>
                        </a:spcBef>
                        <a:spcAft>
                          <a:spcPts val="0"/>
                        </a:spcAft>
                        <a:buNone/>
                      </a:pPr>
                      <a:r>
                        <a:rPr lang="en-GB" sz="1200" b="1" u="none" strike="noStrike" noProof="0" dirty="0">
                          <a:solidFill>
                            <a:srgbClr val="1189E6"/>
                          </a:solidFill>
                          <a:latin typeface="Gill Sans MT" panose="020B0502020104020203" pitchFamily="34" charset="0"/>
                          <a:hlinkClick r:id="rId2"/>
                        </a:rPr>
                        <a:t>https://soundcloud.com/folgershakespearelibrary</a:t>
                      </a:r>
                      <a:endParaRPr lang="en-GB" sz="1200" b="1" dirty="0">
                        <a:latin typeface="Gill Sans MT" panose="020B0502020104020203" pitchFamily="34" charset="0"/>
                      </a:endParaRPr>
                    </a:p>
                    <a:p>
                      <a:pPr lvl="0">
                        <a:buNone/>
                      </a:pPr>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570233"/>
                  </a:ext>
                </a:extLst>
              </a:tr>
              <a:tr h="370840">
                <a:tc>
                  <a:txBody>
                    <a:bodyPr/>
                    <a:lstStyle/>
                    <a:p>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200" b="1" dirty="0">
                          <a:latin typeface="Gill Sans MT" panose="020B0502020104020203" pitchFamily="34" charset="0"/>
                        </a:rPr>
                        <a:t>Not just the Tudors - a range of podcasts on Elizabethan and Tudor history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hlinkClick r:id="rId3"/>
                        </a:rPr>
                        <a:t>https://www.bbc.co.uk/sounds/brand/p0k5s6b4?page=1</a:t>
                      </a:r>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10049"/>
                  </a:ext>
                </a:extLst>
              </a:tr>
              <a:tr h="370840">
                <a:tc>
                  <a:txBody>
                    <a:bodyPr/>
                    <a:lstStyle/>
                    <a:p>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dirty="0">
                          <a:latin typeface="Gill Sans MT" panose="020B0502020104020203" pitchFamily="34" charset="0"/>
                        </a:rPr>
                        <a:t>Audio version of the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000000"/>
                          </a:solidFill>
                          <a:effectLst/>
                          <a:latin typeface="Gill Sans MT" panose="020B0502020104020203" pitchFamily="34" charset="0"/>
                          <a:hlinkClick r:id="rId4" tooltip="https://www.bbc.co.uk/sounds/play/m000hgqz"/>
                        </a:rPr>
                        <a:t>https://www.bbc.co.uk/sounds/play/m000hgqz</a:t>
                      </a:r>
                      <a:endParaRPr lang="en-US"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5179569"/>
                  </a:ext>
                </a:extLst>
              </a:tr>
              <a:tr h="370840">
                <a:tc>
                  <a:txBody>
                    <a:bodyPr/>
                    <a:lstStyle/>
                    <a:p>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latin typeface="Gill Sans MT" panose="020B0502020104020203" pitchFamily="34" charset="0"/>
                        </a:rPr>
                        <a:t>Actor Hugh Quarshie reflects on playing the role in 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200" b="1" dirty="0">
                          <a:latin typeface="Gill Sans MT" panose="020B0502020104020203" pitchFamily="34" charset="0"/>
                          <a:hlinkClick r:id="rId5"/>
                        </a:rPr>
                        <a:t>https://www.bbc.co.uk/iplayer/episode/m001rrzf/remembers-hugh-quarshie-remembers-othello</a:t>
                      </a:r>
                      <a:endParaRPr lang="en-US"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521525"/>
                  </a:ext>
                </a:extLst>
              </a:tr>
              <a:tr h="370840">
                <a:tc>
                  <a:txBody>
                    <a:bodyPr/>
                    <a:lstStyle/>
                    <a:p>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latin typeface="Gill Sans MT" panose="020B0502020104020203" pitchFamily="34" charset="0"/>
                        </a:rPr>
                        <a:t>Shakespeare in Context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200" b="1" dirty="0">
                          <a:latin typeface="Gill Sans MT" panose="020B0502020104020203" pitchFamily="34" charset="0"/>
                          <a:hlinkClick r:id="rId6"/>
                        </a:rPr>
                        <a:t>https://www.bbc.co.uk/iplayer/episodes/p00qhwll/simon-schamas-shakespeare</a:t>
                      </a:r>
                      <a:endParaRPr lang="en-US" sz="1200" b="1" dirty="0">
                        <a:latin typeface="Gill Sans MT" panose="020B0502020104020203" pitchFamily="34" charset="0"/>
                      </a:endParaRPr>
                    </a:p>
                    <a:p>
                      <a:pPr lvl="0">
                        <a:buNone/>
                      </a:pPr>
                      <a:r>
                        <a:rPr lang="en-US" sz="1200" b="1" dirty="0">
                          <a:latin typeface="Gill Sans MT" panose="020B0502020104020203" pitchFamily="34" charset="0"/>
                          <a:hlinkClick r:id="rId7"/>
                        </a:rPr>
                        <a:t>https://www.bbc.co.uk/sounds/play/b078xpf2</a:t>
                      </a:r>
                      <a:endParaRPr lang="en-US" sz="1200" b="1" dirty="0">
                        <a:latin typeface="Gill Sans MT" panose="020B0502020104020203" pitchFamily="34" charset="0"/>
                      </a:endParaRPr>
                    </a:p>
                    <a:p>
                      <a:pPr lvl="0">
                        <a:buNone/>
                      </a:pPr>
                      <a:endParaRPr lang="en-US"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725319"/>
                  </a:ext>
                </a:extLst>
              </a:tr>
              <a:tr h="365974">
                <a:tc>
                  <a:txBody>
                    <a:bodyPr/>
                    <a:lstStyle/>
                    <a:p>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latin typeface="Gill Sans MT" panose="020B0502020104020203" pitchFamily="34" charset="0"/>
                        </a:rPr>
                        <a:t>Shakespeare – Biography Rise of a Genius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dirty="0">
                          <a:latin typeface="Gill Sans MT" panose="020B0502020104020203" pitchFamily="34" charset="0"/>
                          <a:hlinkClick r:id="rId8"/>
                        </a:rPr>
                        <a:t>https://www.bbc.co.uk/iplayer/episodes/p0gjkv0t/shakespeare-rise-of-a-genius</a:t>
                      </a:r>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1067729"/>
                  </a:ext>
                </a:extLst>
              </a:tr>
              <a:tr h="370840">
                <a:tc>
                  <a:txBody>
                    <a:bodyPr/>
                    <a:lstStyle/>
                    <a:p>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057588"/>
                  </a:ext>
                </a:extLst>
              </a:tr>
              <a:tr h="231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latin typeface="Gill Sans MT" panose="020B0502020104020203" pitchFamily="34" charset="0"/>
                        </a:rPr>
                        <a:t>Streetcar</a:t>
                      </a:r>
                    </a:p>
                    <a:p>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latin typeface="Gill Sans MT" panose="020B0502020104020203" pitchFamily="34" charset="0"/>
                        </a:rPr>
                        <a:t>Interviews with the BBC _ from the archive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noProof="0" dirty="0">
                          <a:latin typeface="Gill Sans MT" panose="020B0502020104020203" pitchFamily="34" charset="0"/>
                          <a:hlinkClick r:id="rId9"/>
                        </a:rPr>
                        <a:t>Witness History - Tennessee Williams on the BBC - BBC Sounds</a:t>
                      </a:r>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874956"/>
                  </a:ext>
                </a:extLst>
              </a:tr>
              <a:tr h="370840">
                <a:tc>
                  <a:txBody>
                    <a:bodyPr/>
                    <a:lstStyle/>
                    <a:p>
                      <a:endParaRPr lang="en-GB" sz="1200" b="1" dirty="0">
                        <a:latin typeface="Gill Sans MT" panose="020B0502020104020203" pitchFamily="34" charset="0"/>
                      </a:endParaRPr>
                    </a:p>
                    <a:p>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latin typeface="Gill Sans MT" panose="020B0502020104020203" pitchFamily="34" charset="0"/>
                        </a:rPr>
                        <a:t>Biography – Great Lives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10"/>
                        </a:rPr>
                        <a:t>https://www.bbc.co.uk/sounds/play/b00p8dkb</a:t>
                      </a:r>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754967"/>
                  </a:ext>
                </a:extLst>
              </a:tr>
              <a:tr h="370840">
                <a:tc>
                  <a:txBody>
                    <a:bodyPr/>
                    <a:lstStyle/>
                    <a:p>
                      <a:endParaRPr lang="en-GB" sz="1200" b="1" dirty="0">
                        <a:latin typeface="Gill Sans MT" panose="020B0502020104020203" pitchFamily="34" charset="0"/>
                      </a:endParaRPr>
                    </a:p>
                    <a:p>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latin typeface="Gill Sans MT" panose="020B0502020104020203" pitchFamily="34" charset="0"/>
                        </a:rPr>
                        <a:t>Listen to an audio version of the play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dirty="0">
                          <a:latin typeface="Gill Sans MT" panose="020B0502020104020203" pitchFamily="34" charset="0"/>
                          <a:hlinkClick r:id="rId11"/>
                        </a:rPr>
                        <a:t>https://www.youtube.com/watch?v=FoVH6S4foT4</a:t>
                      </a:r>
                      <a:endParaRPr lang="en-GB" sz="1200" b="1" dirty="0">
                        <a:latin typeface="Gill Sans MT" panose="020B0502020104020203" pitchFamily="34" charset="0"/>
                      </a:endParaRPr>
                    </a:p>
                    <a:p>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229128"/>
                  </a:ext>
                </a:extLst>
              </a:tr>
              <a:tr h="370840">
                <a:tc>
                  <a:txBody>
                    <a:bodyPr/>
                    <a:lstStyle/>
                    <a:p>
                      <a:endParaRPr lang="en-GB" sz="1200" b="1" dirty="0">
                        <a:latin typeface="Gill Sans MT" panose="020B0502020104020203" pitchFamily="34" charset="0"/>
                      </a:endParaRPr>
                    </a:p>
                    <a:p>
                      <a:endParaRPr lang="en-GB" sz="1200" b="1" dirty="0">
                        <a:latin typeface="Gill Sans MT" panose="020B0502020104020203" pitchFamily="34" charset="0"/>
                      </a:endParaRPr>
                    </a:p>
                    <a:p>
                      <a:endParaRPr lang="en-GB" sz="1200" b="1" dirty="0">
                        <a:latin typeface="Gill Sans MT" panose="020B0502020104020203" pitchFamily="34" charset="0"/>
                      </a:endParaRPr>
                    </a:p>
                    <a:p>
                      <a:endParaRPr lang="en-GB"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endParaRPr lang="en-US" sz="1200" b="1"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279630"/>
                  </a:ext>
                </a:extLst>
              </a:tr>
            </a:tbl>
          </a:graphicData>
        </a:graphic>
      </p:graphicFrame>
      <p:pic>
        <p:nvPicPr>
          <p:cNvPr id="2" name="Picture 4" descr="Othello">
            <a:extLst>
              <a:ext uri="{FF2B5EF4-FFF2-40B4-BE49-F238E27FC236}">
                <a16:creationId xmlns:a16="http://schemas.microsoft.com/office/drawing/2014/main" id="{FAE24E9B-376D-1B05-F187-617D900094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278" y="1468437"/>
            <a:ext cx="1980367" cy="22783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8B14E2B-5A57-F918-235D-2F79DB7F3EC8}"/>
              </a:ext>
            </a:extLst>
          </p:cNvPr>
          <p:cNvPicPr>
            <a:picLocks noChangeAspect="1"/>
          </p:cNvPicPr>
          <p:nvPr/>
        </p:nvPicPr>
        <p:blipFill>
          <a:blip r:embed="rId13"/>
          <a:stretch>
            <a:fillRect/>
          </a:stretch>
        </p:blipFill>
        <p:spPr>
          <a:xfrm>
            <a:off x="452278" y="4885026"/>
            <a:ext cx="1288609" cy="1972974"/>
          </a:xfrm>
          <a:prstGeom prst="rect">
            <a:avLst/>
          </a:prstGeom>
        </p:spPr>
      </p:pic>
    </p:spTree>
    <p:extLst>
      <p:ext uri="{BB962C8B-B14F-4D97-AF65-F5344CB8AC3E}">
        <p14:creationId xmlns:p14="http://schemas.microsoft.com/office/powerpoint/2010/main" val="422268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CFA342D-6AB8-4816-E51A-39544DB234E6}"/>
              </a:ext>
            </a:extLst>
          </p:cNvPr>
          <p:cNvGraphicFramePr>
            <a:graphicFrameLocks noGrp="1"/>
          </p:cNvGraphicFramePr>
          <p:nvPr>
            <p:ph idx="1"/>
          </p:nvPr>
        </p:nvGraphicFramePr>
        <p:xfrm>
          <a:off x="209551" y="177801"/>
          <a:ext cx="11706224" cy="5562600"/>
        </p:xfrm>
        <a:graphic>
          <a:graphicData uri="http://schemas.openxmlformats.org/drawingml/2006/table">
            <a:tbl>
              <a:tblPr firstRow="1" bandRow="1">
                <a:tableStyleId>{00A15C55-8517-42AA-B614-E9B94910E393}</a:tableStyleId>
              </a:tblPr>
              <a:tblGrid>
                <a:gridCol w="2219324">
                  <a:extLst>
                    <a:ext uri="{9D8B030D-6E8A-4147-A177-3AD203B41FA5}">
                      <a16:colId xmlns:a16="http://schemas.microsoft.com/office/drawing/2014/main" val="3766009287"/>
                    </a:ext>
                  </a:extLst>
                </a:gridCol>
                <a:gridCol w="5493509">
                  <a:extLst>
                    <a:ext uri="{9D8B030D-6E8A-4147-A177-3AD203B41FA5}">
                      <a16:colId xmlns:a16="http://schemas.microsoft.com/office/drawing/2014/main" val="4145282880"/>
                    </a:ext>
                  </a:extLst>
                </a:gridCol>
                <a:gridCol w="3993391">
                  <a:extLst>
                    <a:ext uri="{9D8B030D-6E8A-4147-A177-3AD203B41FA5}">
                      <a16:colId xmlns:a16="http://schemas.microsoft.com/office/drawing/2014/main" val="2898877353"/>
                    </a:ext>
                  </a:extLst>
                </a:gridCol>
              </a:tblGrid>
              <a:tr h="370840">
                <a:tc>
                  <a:txBody>
                    <a:bodyPr/>
                    <a:lstStyle/>
                    <a:p>
                      <a:r>
                        <a:rPr lang="en-GB" dirty="0"/>
                        <a:t>Text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latin typeface="Gill Sans MT" panose="020B0502020104020203" pitchFamily="34" charset="0"/>
                        </a:rPr>
                        <a:t>Description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latin typeface="Gill Sans MT" panose="020B0502020104020203" pitchFamily="34" charset="0"/>
                        </a:rPr>
                        <a:t>Link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29398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Frankenstein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200" dirty="0">
                          <a:latin typeface="Gill Sans MT" panose="020B0502020104020203" pitchFamily="34" charset="0"/>
                        </a:rPr>
                        <a:t>Podcast looking at how Frankenstein came to be.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hlinkClick r:id="rId2"/>
                        </a:rPr>
                        <a:t>https://www.bbc.co.uk/sounds/play/m00051n6</a:t>
                      </a:r>
                      <a:endParaRPr lang="en-US" sz="1200" dirty="0">
                        <a:latin typeface="Gill Sans MT" panose="020B0502020104020203" pitchFamily="34" charset="0"/>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570233"/>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latin typeface="Gill Sans MT" panose="020B0502020104020203" pitchFamily="34" charset="0"/>
                        </a:rPr>
                        <a:t>Context – the writing of Frankenstein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hlinkClick r:id="rId3"/>
                        </a:rPr>
                        <a:t>https://www.bbc.co.uk/iplayer/episode/p025zldt/the-secret-life-of-books-series-1-2-frankenstein</a:t>
                      </a:r>
                      <a:endParaRPr lang="en-US"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5910102"/>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latin typeface="Gill Sans MT" panose="020B0502020104020203" pitchFamily="34" charset="0"/>
                        </a:rPr>
                        <a:t>The sublime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200" b="0" u="none" strike="noStrike" noProof="0" dirty="0">
                          <a:latin typeface="Gill Sans MT" panose="020B0502020104020203" pitchFamily="34" charset="0"/>
                          <a:hlinkClick r:id="rId4"/>
                        </a:rPr>
                        <a:t>https://www.bbc.co.uk/programmes/p004y23j</a:t>
                      </a:r>
                      <a:endParaRPr lang="en-US"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725319"/>
                  </a:ext>
                </a:extLst>
              </a:tr>
              <a:tr h="36597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latin typeface="Gill Sans MT" panose="020B0502020104020203" pitchFamily="34" charset="0"/>
                        </a:rPr>
                        <a:t>Context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ea typeface="+mn-lt"/>
                          <a:cs typeface="+mn-lt"/>
                          <a:hlinkClick r:id="rId5"/>
                        </a:rPr>
                        <a:t>https://www.bbc.co.uk/iplayer/episode/p027w85f/the-strange-affair-of-frankenstein</a:t>
                      </a:r>
                      <a:endParaRPr lang="en-US" altLang="en-US" sz="1200" dirty="0">
                        <a:latin typeface="Gill Sans MT" panose="020B0502020104020203" pitchFamily="34" charset="0"/>
                        <a:ea typeface="+mn-lt"/>
                        <a:cs typeface="+mn-lt"/>
                      </a:endParaRPr>
                    </a:p>
                    <a:p>
                      <a:endParaRPr lang="en-GB"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1067729"/>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latin typeface="Gill Sans MT" panose="020B0502020104020203" pitchFamily="34" charset="0"/>
                        </a:rPr>
                        <a:t>The Audiobook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Gill Sans MT" panose="020B0502020104020203" pitchFamily="34" charset="0"/>
                          <a:hlinkClick r:id="rId6" tooltip="https://www.bbc.co.uk/sounds/series/p07lbwfw"/>
                        </a:rPr>
                        <a:t>https://www.bbc.co.uk/sounds/series/p07lbwfw</a:t>
                      </a:r>
                      <a:endParaRPr kumimoji="0" lang="en-US" altLang="en-US" sz="1200" b="0" i="0" u="none" strike="noStrike" cap="none" normalizeH="0" baseline="0" dirty="0">
                        <a:ln>
                          <a:noFill/>
                        </a:ln>
                        <a:solidFill>
                          <a:schemeClr val="tx1"/>
                        </a:solidFill>
                        <a:effectLst/>
                        <a:latin typeface="Gill Sans MT" panose="020B0502020104020203" pitchFamily="34" charset="0"/>
                      </a:endParaRPr>
                    </a:p>
                    <a:p>
                      <a:pPr lvl="0" algn="l">
                        <a:lnSpc>
                          <a:spcPct val="100000"/>
                        </a:lnSpc>
                        <a:spcBef>
                          <a:spcPts val="0"/>
                        </a:spcBef>
                        <a:spcAft>
                          <a:spcPts val="0"/>
                        </a:spcAft>
                        <a:buNone/>
                      </a:pPr>
                      <a:endParaRPr lang="en-GB" sz="1200" b="1" i="0" u="none" strike="noStrike" noProof="0" dirty="0">
                        <a:solidFill>
                          <a:srgbClr val="000000"/>
                        </a:solidFill>
                        <a:latin typeface="Gill Sans MT"/>
                      </a:endParaRPr>
                    </a:p>
                    <a:p>
                      <a:pPr lvl="0" algn="l">
                        <a:lnSpc>
                          <a:spcPct val="100000"/>
                        </a:lnSpc>
                        <a:spcBef>
                          <a:spcPts val="0"/>
                        </a:spcBef>
                        <a:spcAft>
                          <a:spcPts val="0"/>
                        </a:spcAft>
                        <a:buNone/>
                      </a:pPr>
                      <a:r>
                        <a:rPr lang="en-GB" sz="1200" b="1" i="0" u="none" strike="noStrike" noProof="0" dirty="0">
                          <a:solidFill>
                            <a:srgbClr val="000000"/>
                          </a:solidFill>
                          <a:latin typeface="Gill Sans MT"/>
                          <a:hlinkClick r:id="rId7">
                            <a:extLst>
                              <a:ext uri="{A12FA001-AC4F-418D-AE19-62706E023703}">
                                <ahyp:hlinkClr xmlns:ahyp="http://schemas.microsoft.com/office/drawing/2018/hyperlinkcolor" val="tx"/>
                              </a:ext>
                            </a:extLst>
                          </a:hlinkClick>
                        </a:rPr>
                        <a:t>https://thisiscriminal.com/mystery/</a:t>
                      </a:r>
                      <a:endParaRPr lang="en-GB"/>
                    </a:p>
                    <a:p>
                      <a:pPr lvl="0">
                        <a:buNone/>
                      </a:pPr>
                      <a:endParaRPr lang="en-GB" sz="1200" dirty="0">
                        <a:latin typeface="Gill Sans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0575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Handmaid’s Tale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Elisabeth Moss reading the text </a:t>
                      </a:r>
                    </a:p>
                    <a:p>
                      <a:endParaRPr lang="en-GB"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Gill Sans MT" panose="020B0502020104020203" pitchFamily="34" charset="0"/>
                          <a:hlinkClick r:id="rId8" tooltip="https://www.youtube.com/watch?v=0pmWf1k-vFM"/>
                        </a:rPr>
                        <a:t>https://www.youtube.com/watch?v=0pmWf1k-vFM</a:t>
                      </a:r>
                      <a:endParaRPr lang="en-GB" sz="1200" dirty="0">
                        <a:latin typeface="Gill Sans MT" panose="020B0502020104020203" pitchFamily="34" charset="0"/>
                      </a:endParaRPr>
                    </a:p>
                    <a:p>
                      <a:endParaRPr lang="en-GB"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874956"/>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Interview with Margaret Atwood</a:t>
                      </a:r>
                    </a:p>
                    <a:p>
                      <a:endParaRPr lang="en-GB"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hlinkClick r:id="rId9"/>
                        </a:rPr>
                        <a:t>https://www.bbc.co.uk/iplayer/episode/m0008lhp/when-mary-beard-met-margaret-atwood</a:t>
                      </a:r>
                      <a:endParaRPr lang="en-US" sz="1200" dirty="0">
                        <a:latin typeface="Gill Sans MT" panose="020B0502020104020203" pitchFamily="34" charset="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754967"/>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latin typeface="Gill Sans MT" panose="020B0502020104020203" pitchFamily="34" charset="0"/>
                        </a:rPr>
                        <a:t>Context – Thatcher and Reagan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latin typeface="Gill Sans MT" panose="020B0502020104020203" pitchFamily="34" charset="0"/>
                          <a:hlinkClick r:id="rId10"/>
                        </a:rPr>
                        <a:t>https://www.bbc.co.uk/iplayer/episodes/m00165jb/thatcher-reagan-a-very-special-relationship</a:t>
                      </a:r>
                      <a:endParaRPr lang="en-GB" sz="1200" dirty="0">
                        <a:latin typeface="Gill Sans MT" panose="020B0502020104020203" pitchFamily="34" charset="0"/>
                      </a:endParaRPr>
                    </a:p>
                    <a:p>
                      <a:endParaRPr lang="en-GB"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229128"/>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279630"/>
                  </a:ext>
                </a:extLst>
              </a:tr>
            </a:tbl>
          </a:graphicData>
        </a:graphic>
      </p:graphicFrame>
      <p:pic>
        <p:nvPicPr>
          <p:cNvPr id="2" name="Picture 1">
            <a:extLst>
              <a:ext uri="{FF2B5EF4-FFF2-40B4-BE49-F238E27FC236}">
                <a16:creationId xmlns:a16="http://schemas.microsoft.com/office/drawing/2014/main" id="{EFA7DF09-3A23-9073-FCF8-7C546B1AF31E}"/>
              </a:ext>
            </a:extLst>
          </p:cNvPr>
          <p:cNvPicPr>
            <a:picLocks noChangeAspect="1"/>
          </p:cNvPicPr>
          <p:nvPr/>
        </p:nvPicPr>
        <p:blipFill>
          <a:blip r:embed="rId11"/>
          <a:stretch>
            <a:fillRect/>
          </a:stretch>
        </p:blipFill>
        <p:spPr>
          <a:xfrm>
            <a:off x="734409" y="1132113"/>
            <a:ext cx="1218215" cy="2038167"/>
          </a:xfrm>
          <a:prstGeom prst="rect">
            <a:avLst/>
          </a:prstGeom>
        </p:spPr>
      </p:pic>
      <p:pic>
        <p:nvPicPr>
          <p:cNvPr id="3" name="Picture 2" descr="The Handmaid's Tale: The iconic Sunday Times bestseller that inspired the  hit TV series : Atwood, Margaret: Amazon.co.uk: Books">
            <a:extLst>
              <a:ext uri="{FF2B5EF4-FFF2-40B4-BE49-F238E27FC236}">
                <a16:creationId xmlns:a16="http://schemas.microsoft.com/office/drawing/2014/main" id="{68B6D819-EC7C-E5A0-5CC8-41712408E73F}"/>
              </a:ext>
            </a:extLst>
          </p:cNvPr>
          <p:cNvPicPr>
            <a:picLocks noChangeAspect="1"/>
          </p:cNvPicPr>
          <p:nvPr/>
        </p:nvPicPr>
        <p:blipFill>
          <a:blip r:embed="rId12"/>
          <a:stretch>
            <a:fillRect/>
          </a:stretch>
        </p:blipFill>
        <p:spPr>
          <a:xfrm>
            <a:off x="605328" y="4218853"/>
            <a:ext cx="1476375" cy="2286000"/>
          </a:xfrm>
          <a:prstGeom prst="rect">
            <a:avLst/>
          </a:prstGeom>
        </p:spPr>
      </p:pic>
    </p:spTree>
    <p:extLst>
      <p:ext uri="{BB962C8B-B14F-4D97-AF65-F5344CB8AC3E}">
        <p14:creationId xmlns:p14="http://schemas.microsoft.com/office/powerpoint/2010/main" val="3729099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33E989F70FBE478B17A7E5E61F4408" ma:contentTypeVersion="23" ma:contentTypeDescription="Create a new document." ma:contentTypeScope="" ma:versionID="b088f1b429620553cb72ef1b4dc2342d">
  <xsd:schema xmlns:xsd="http://www.w3.org/2001/XMLSchema" xmlns:xs="http://www.w3.org/2001/XMLSchema" xmlns:p="http://schemas.microsoft.com/office/2006/metadata/properties" xmlns:ns2="369f6cf3-1fa0-4a16-afdb-824a1629670e" xmlns:ns3="7cf80a0c-0a0c-45d3-ab65-75632644df58" targetNamespace="http://schemas.microsoft.com/office/2006/metadata/properties" ma:root="true" ma:fieldsID="41b968a383d4b0dd1fdf95606cefbe7c" ns2:_="" ns3:_="">
    <xsd:import namespace="369f6cf3-1fa0-4a16-afdb-824a1629670e"/>
    <xsd:import namespace="7cf80a0c-0a0c-45d3-ab65-75632644df58"/>
    <xsd:element name="properties">
      <xsd:complexType>
        <xsd:sequence>
          <xsd:element name="documentManagement">
            <xsd:complexType>
              <xsd:all>
                <xsd:element ref="ns2:h01619aa9329452aa62d1c311a9fa489" minOccurs="0"/>
                <xsd:element ref="ns2:TaxCatchAll" minOccurs="0"/>
                <xsd:element ref="ns2:cf17279416e449fda210097b2abcb67f" minOccurs="0"/>
                <xsd:element ref="ns2:if43dcaf8d2c4905b15bfc13bc26d510" minOccurs="0"/>
                <xsd:element ref="ns2:ec74d485713a47a29851a1ab29c03bd9"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f6cf3-1fa0-4a16-afdb-824a1629670e" elementFormDefault="qualified">
    <xsd:import namespace="http://schemas.microsoft.com/office/2006/documentManagement/types"/>
    <xsd:import namespace="http://schemas.microsoft.com/office/infopath/2007/PartnerControls"/>
    <xsd:element name="h01619aa9329452aa62d1c311a9fa489" ma:index="9" nillable="true" ma:taxonomy="true" ma:internalName="h01619aa9329452aa62d1c311a9fa489" ma:taxonomyFieldName="Topic" ma:displayName="Topic" ma:fieldId="{101619aa-9329-452a-a62d-1c311a9fa489}" ma:sspId="4bcc0725-734e-4aca-9b1c-9ae8f297eb8c" ma:termSetId="64c12f22-f19c-4445-8a4d-18c0c5da6d5c"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bba83f3-2c94-4306-9f91-ab42503da53d}" ma:internalName="TaxCatchAll" ma:showField="CatchAllData" ma:web="369f6cf3-1fa0-4a16-afdb-824a1629670e">
      <xsd:complexType>
        <xsd:complexContent>
          <xsd:extension base="dms:MultiChoiceLookup">
            <xsd:sequence>
              <xsd:element name="Value" type="dms:Lookup" maxOccurs="unbounded" minOccurs="0" nillable="true"/>
            </xsd:sequence>
          </xsd:extension>
        </xsd:complexContent>
      </xsd:complexType>
    </xsd:element>
    <xsd:element name="cf17279416e449fda210097b2abcb67f" ma:index="12" nillable="true" ma:taxonomy="true" ma:internalName="cf17279416e449fda210097b2abcb67f" ma:taxonomyFieldName="Exam_x0020_Board" ma:displayName="Exam Board" ma:fieldId="{cf172794-16e4-49fd-a210-097b2abcb67f}" ma:sspId="4bcc0725-734e-4aca-9b1c-9ae8f297eb8c" ma:termSetId="22293d3e-3425-4653-b95b-86e2519f42fb" ma:anchorId="00000000-0000-0000-0000-000000000000" ma:open="false" ma:isKeyword="false">
      <xsd:complexType>
        <xsd:sequence>
          <xsd:element ref="pc:Terms" minOccurs="0" maxOccurs="1"/>
        </xsd:sequence>
      </xsd:complexType>
    </xsd:element>
    <xsd:element name="if43dcaf8d2c4905b15bfc13bc26d510" ma:index="14" nillable="true" ma:taxonomy="true" ma:internalName="if43dcaf8d2c4905b15bfc13bc26d510" ma:taxonomyFieldName="Week" ma:displayName="Week" ma:fieldId="{2f43dcaf-8d2c-4905-b15b-fc13bc26d510}" ma:sspId="4bcc0725-734e-4aca-9b1c-9ae8f297eb8c" ma:termSetId="2c390914-72e5-443c-8ac9-1550a1d67edd" ma:anchorId="00000000-0000-0000-0000-000000000000" ma:open="false" ma:isKeyword="false">
      <xsd:complexType>
        <xsd:sequence>
          <xsd:element ref="pc:Terms" minOccurs="0" maxOccurs="1"/>
        </xsd:sequence>
      </xsd:complexType>
    </xsd:element>
    <xsd:element name="ec74d485713a47a29851a1ab29c03bd9" ma:index="16" nillable="true" ma:taxonomy="true" ma:internalName="ec74d485713a47a29851a1ab29c03bd9" ma:taxonomyFieldName="Term" ma:displayName="Term" ma:fieldId="{ec74d485-713a-47a2-9851-a1ab29c03bd9}" ma:sspId="4bcc0725-734e-4aca-9b1c-9ae8f297eb8c" ma:termSetId="91705d37-75d1-45fe-bc43-86107bfdeec2" ma:anchorId="00000000-0000-0000-0000-000000000000" ma:open="false" ma:isKeyword="false">
      <xsd:complexType>
        <xsd:sequence>
          <xsd:element ref="pc:Terms" minOccurs="0" maxOccurs="1"/>
        </xsd:sequence>
      </xsd:complexType>
    </xsd:element>
    <xsd:element name="PersonalIdentificationData" ma:index="17" nillable="true" ma:displayName="Personal Identification Data" ma:internalName="Personal_x0020_Identification_x0020_Data">
      <xsd:simpleType>
        <xsd:restriction base="dms:Choice">
          <xsd:enumeration value="No"/>
          <xsd:enumeration value="Yes"/>
        </xsd:restriction>
      </xsd:simpleType>
    </xsd:element>
    <xsd:element name="KeyStage" ma:index="18" nillable="true" ma:displayName="Key Stage" ma:default="KS5" ma:internalName="Key_x0020_Stage">
      <xsd:simpleType>
        <xsd:restriction base="dms:Text"/>
      </xsd:simpleType>
    </xsd:element>
    <xsd:element name="Year" ma:index="19" nillable="true" ma:displayName="Year" ma:default="Year 12" ma:internalName="Year">
      <xsd:simpleType>
        <xsd:restriction base="dms:Text"/>
      </xsd:simpleType>
    </xsd:element>
    <xsd:element name="Lesson" ma:index="20" nillable="true" ma:displayName="Lesson" ma:internalName="Lesson">
      <xsd:simpleType>
        <xsd:restriction base="dms:Text"/>
      </xsd:simpleType>
    </xsd:element>
    <xsd:element name="CustomTags" ma:index="21" nillable="true" ma:displayName="Custom Tags" ma:internalName="Custom_x0020_Tags">
      <xsd:simpleType>
        <xsd:restriction base="dms:Text"/>
      </xsd:simpleType>
    </xsd:element>
    <xsd:element name="CurriculumSubject" ma:index="22" nillable="true" ma:displayName="Curriculum Subject" ma:default="English" ma:internalName="Curriculum_x0020_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f80a0c-0a0c-45d3-ab65-75632644df58"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01619aa9329452aa62d1c311a9fa489 xmlns="369f6cf3-1fa0-4a16-afdb-824a1629670e">
      <Terms xmlns="http://schemas.microsoft.com/office/infopath/2007/PartnerControls"/>
    </h01619aa9329452aa62d1c311a9fa489>
    <CustomTags xmlns="369f6cf3-1fa0-4a16-afdb-824a1629670e" xsi:nil="true"/>
    <CurriculumSubject xmlns="369f6cf3-1fa0-4a16-afdb-824a1629670e">English</CurriculumSubject>
    <TaxCatchAll xmlns="369f6cf3-1fa0-4a16-afdb-824a1629670e" xsi:nil="true"/>
    <PersonalIdentificationData xmlns="369f6cf3-1fa0-4a16-afdb-824a1629670e" xsi:nil="true"/>
    <Year xmlns="369f6cf3-1fa0-4a16-afdb-824a1629670e">Year 12</Year>
    <Lesson xmlns="369f6cf3-1fa0-4a16-afdb-824a1629670e" xsi:nil="true"/>
    <cf17279416e449fda210097b2abcb67f xmlns="369f6cf3-1fa0-4a16-afdb-824a1629670e">
      <Terms xmlns="http://schemas.microsoft.com/office/infopath/2007/PartnerControls"/>
    </cf17279416e449fda210097b2abcb67f>
    <ec74d485713a47a29851a1ab29c03bd9 xmlns="369f6cf3-1fa0-4a16-afdb-824a1629670e">
      <Terms xmlns="http://schemas.microsoft.com/office/infopath/2007/PartnerControls"/>
    </ec74d485713a47a29851a1ab29c03bd9>
    <KeyStage xmlns="369f6cf3-1fa0-4a16-afdb-824a1629670e">KS5</KeyStage>
    <if43dcaf8d2c4905b15bfc13bc26d510 xmlns="369f6cf3-1fa0-4a16-afdb-824a1629670e">
      <Terms xmlns="http://schemas.microsoft.com/office/infopath/2007/PartnerControls"/>
    </if43dcaf8d2c4905b15bfc13bc26d51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E78125-383F-4461-836E-A758E4379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9f6cf3-1fa0-4a16-afdb-824a1629670e"/>
    <ds:schemaRef ds:uri="7cf80a0c-0a0c-45d3-ab65-75632644d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6F66D2-9CCC-476C-884A-2E7D735EFCE1}">
  <ds:schemaRefs>
    <ds:schemaRef ds:uri="7cf80a0c-0a0c-45d3-ab65-75632644df58"/>
    <ds:schemaRef ds:uri="http://schemas.microsoft.com/office/infopath/2007/PartnerControls"/>
    <ds:schemaRef ds:uri="http://purl.org/dc/terms/"/>
    <ds:schemaRef ds:uri="369f6cf3-1fa0-4a16-afdb-824a1629670e"/>
    <ds:schemaRef ds:uri="http://schemas.microsoft.com/office/2006/metadata/propertie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52E5BB3-CB35-44C9-B2C3-3F8169FDBC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TotalTime>
  <Words>542</Words>
  <Application>Microsoft Office PowerPoint</Application>
  <PresentationFormat>Widescreen</PresentationFormat>
  <Paragraphs>67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English Literature  Holiday Study </vt:lpstr>
      <vt:lpstr>Set Texts Reading List Y12 </vt:lpstr>
      <vt:lpstr>PowerPoint Presentation</vt:lpstr>
      <vt:lpstr>PowerPoint Presentation</vt:lpstr>
    </vt:vector>
  </TitlesOfParts>
  <Company>PolyMAT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Literature  Holiday Study </dc:title>
  <dc:creator>Ms. H. Squire</dc:creator>
  <cp:lastModifiedBy>Ms. H. Squire</cp:lastModifiedBy>
  <cp:revision>28</cp:revision>
  <dcterms:created xsi:type="dcterms:W3CDTF">2026-06-24T08:24:01Z</dcterms:created>
  <dcterms:modified xsi:type="dcterms:W3CDTF">2026-06-29T08:23:04Z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0x010100AB33E989F70FBE478B17A7E5E61F4408</vt:lpwstr>
  </property>
  <property fmtid="{D5CDD505-2E9C-101B-9397-08002B2CF9AE}" pid="3" name="Exam_x0020_Board">
    <vt:lpwstr/>
  </property>
  <property fmtid="{D5CDD505-2E9C-101B-9397-08002B2CF9AE}" pid="4" name="Topic">
    <vt:lpwstr/>
  </property>
  <property fmtid="{D5CDD505-2E9C-101B-9397-08002B2CF9AE}" pid="5" name="Term">
    <vt:lpwstr/>
  </property>
  <property fmtid="{D5CDD505-2E9C-101B-9397-08002B2CF9AE}" pid="6" name="Week">
    <vt:lpwstr/>
  </property>
  <property fmtid="{D5CDD505-2E9C-101B-9397-08002B2CF9AE}" pid="7" name="Exam Board">
    <vt:lpwstr/>
  </property>
</Properties>
</file>