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66" r:id="rId5"/>
    <p:sldId id="258" r:id="rId6"/>
    <p:sldId id="259" r:id="rId7"/>
    <p:sldId id="260" r:id="rId8"/>
    <p:sldId id="261" r:id="rId9"/>
    <p:sldId id="262" r:id="rId10"/>
    <p:sldId id="263" r:id="rId11"/>
    <p:sldId id="264" r:id="rId12"/>
    <p:sldId id="26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D6CBB5-0EE3-4446-995F-D637ACC73BCB}" v="19" dt="2026-06-25T10:33:00.8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3" d="100"/>
          <a:sy n="103" d="100"/>
        </p:scale>
        <p:origin x="138" y="3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CAE0E2-142F-498A-8C25-48719BFAEF65}" type="datetimeFigureOut">
              <a:rPr lang="en-GB" smtClean="0"/>
              <a:t>25/06/2026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DF9235-23FC-4292-B2FA-FEB9BF3A0A16}" type="slidenum">
              <a:rPr lang="en-GB" smtClean="0"/>
              <a:t>‹#›</a:t>
            </a:fld>
            <a:endParaRPr lang="en-GB"/>
          </a:p>
        </p:txBody>
      </p:sp>
    </p:spTree>
    <p:extLst>
      <p:ext uri="{BB962C8B-B14F-4D97-AF65-F5344CB8AC3E}">
        <p14:creationId xmlns:p14="http://schemas.microsoft.com/office/powerpoint/2010/main" val="1195812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BFA8A-CA4F-6775-29E6-6A83DEF2B49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BD342E89-1CF2-950E-C500-93045B8FB2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721304D4-0987-CCC2-678F-88B81F7BE5A6}"/>
              </a:ext>
            </a:extLst>
          </p:cNvPr>
          <p:cNvSpPr>
            <a:spLocks noGrp="1"/>
          </p:cNvSpPr>
          <p:nvPr>
            <p:ph type="dt" sz="half" idx="10"/>
          </p:nvPr>
        </p:nvSpPr>
        <p:spPr/>
        <p:txBody>
          <a:bodyPr/>
          <a:lstStyle/>
          <a:p>
            <a:fld id="{3512DE71-D13F-4CE8-81BC-E5526D00FD04}" type="datetimeFigureOut">
              <a:rPr lang="en-GB" smtClean="0"/>
              <a:t>25/06/2026</a:t>
            </a:fld>
            <a:endParaRPr lang="en-GB"/>
          </a:p>
        </p:txBody>
      </p:sp>
      <p:sp>
        <p:nvSpPr>
          <p:cNvPr id="5" name="Footer Placeholder 4">
            <a:extLst>
              <a:ext uri="{FF2B5EF4-FFF2-40B4-BE49-F238E27FC236}">
                <a16:creationId xmlns:a16="http://schemas.microsoft.com/office/drawing/2014/main" id="{9C1FC332-DA68-FD82-938F-3D793C7078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88B5BC-8B3C-71C7-4D02-C590C4436A84}"/>
              </a:ext>
            </a:extLst>
          </p:cNvPr>
          <p:cNvSpPr>
            <a:spLocks noGrp="1"/>
          </p:cNvSpPr>
          <p:nvPr>
            <p:ph type="sldNum" sz="quarter" idx="12"/>
          </p:nvPr>
        </p:nvSpPr>
        <p:spPr/>
        <p:txBody>
          <a:bodyPr/>
          <a:lstStyle/>
          <a:p>
            <a:fld id="{767E6E49-085E-4F8A-AB29-A8E8CF82485C}" type="slidenum">
              <a:rPr lang="en-GB" smtClean="0"/>
              <a:t>‹#›</a:t>
            </a:fld>
            <a:endParaRPr lang="en-GB"/>
          </a:p>
        </p:txBody>
      </p:sp>
    </p:spTree>
    <p:extLst>
      <p:ext uri="{BB962C8B-B14F-4D97-AF65-F5344CB8AC3E}">
        <p14:creationId xmlns:p14="http://schemas.microsoft.com/office/powerpoint/2010/main" val="2481422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B290A-BCB3-F471-473B-4F758A3A0E61}"/>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1839FAAD-97FC-E5D4-3B1C-92F75FBCAE3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1F5BC3A-BCFB-59BB-4451-9F8682032780}"/>
              </a:ext>
            </a:extLst>
          </p:cNvPr>
          <p:cNvSpPr>
            <a:spLocks noGrp="1"/>
          </p:cNvSpPr>
          <p:nvPr>
            <p:ph type="dt" sz="half" idx="10"/>
          </p:nvPr>
        </p:nvSpPr>
        <p:spPr/>
        <p:txBody>
          <a:bodyPr/>
          <a:lstStyle/>
          <a:p>
            <a:fld id="{3512DE71-D13F-4CE8-81BC-E5526D00FD04}" type="datetimeFigureOut">
              <a:rPr lang="en-GB" smtClean="0"/>
              <a:t>25/06/2026</a:t>
            </a:fld>
            <a:endParaRPr lang="en-GB"/>
          </a:p>
        </p:txBody>
      </p:sp>
      <p:sp>
        <p:nvSpPr>
          <p:cNvPr id="5" name="Footer Placeholder 4">
            <a:extLst>
              <a:ext uri="{FF2B5EF4-FFF2-40B4-BE49-F238E27FC236}">
                <a16:creationId xmlns:a16="http://schemas.microsoft.com/office/drawing/2014/main" id="{C143F56E-2D98-3086-5CE9-525A861A28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BBA789E-7A19-FED2-84E2-8A279F2CD702}"/>
              </a:ext>
            </a:extLst>
          </p:cNvPr>
          <p:cNvSpPr>
            <a:spLocks noGrp="1"/>
          </p:cNvSpPr>
          <p:nvPr>
            <p:ph type="sldNum" sz="quarter" idx="12"/>
          </p:nvPr>
        </p:nvSpPr>
        <p:spPr/>
        <p:txBody>
          <a:bodyPr/>
          <a:lstStyle/>
          <a:p>
            <a:fld id="{767E6E49-085E-4F8A-AB29-A8E8CF82485C}" type="slidenum">
              <a:rPr lang="en-GB" smtClean="0"/>
              <a:t>‹#›</a:t>
            </a:fld>
            <a:endParaRPr lang="en-GB"/>
          </a:p>
        </p:txBody>
      </p:sp>
    </p:spTree>
    <p:extLst>
      <p:ext uri="{BB962C8B-B14F-4D97-AF65-F5344CB8AC3E}">
        <p14:creationId xmlns:p14="http://schemas.microsoft.com/office/powerpoint/2010/main" val="1127098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14C352-B609-E0C6-E705-15586268A40C}"/>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999D585A-8418-831B-33A0-1F0E6124C83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538D415-9080-267D-8E6D-0CCAAB346A90}"/>
              </a:ext>
            </a:extLst>
          </p:cNvPr>
          <p:cNvSpPr>
            <a:spLocks noGrp="1"/>
          </p:cNvSpPr>
          <p:nvPr>
            <p:ph type="dt" sz="half" idx="10"/>
          </p:nvPr>
        </p:nvSpPr>
        <p:spPr/>
        <p:txBody>
          <a:bodyPr/>
          <a:lstStyle/>
          <a:p>
            <a:fld id="{3512DE71-D13F-4CE8-81BC-E5526D00FD04}" type="datetimeFigureOut">
              <a:rPr lang="en-GB" smtClean="0"/>
              <a:t>25/06/2026</a:t>
            </a:fld>
            <a:endParaRPr lang="en-GB"/>
          </a:p>
        </p:txBody>
      </p:sp>
      <p:sp>
        <p:nvSpPr>
          <p:cNvPr id="5" name="Footer Placeholder 4">
            <a:extLst>
              <a:ext uri="{FF2B5EF4-FFF2-40B4-BE49-F238E27FC236}">
                <a16:creationId xmlns:a16="http://schemas.microsoft.com/office/drawing/2014/main" id="{D7F92907-E7E5-E2A4-DB2A-DFF2DE8981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CAE4CF-AE14-B249-1A7E-5AABF46621FB}"/>
              </a:ext>
            </a:extLst>
          </p:cNvPr>
          <p:cNvSpPr>
            <a:spLocks noGrp="1"/>
          </p:cNvSpPr>
          <p:nvPr>
            <p:ph type="sldNum" sz="quarter" idx="12"/>
          </p:nvPr>
        </p:nvSpPr>
        <p:spPr/>
        <p:txBody>
          <a:bodyPr/>
          <a:lstStyle/>
          <a:p>
            <a:fld id="{767E6E49-085E-4F8A-AB29-A8E8CF82485C}" type="slidenum">
              <a:rPr lang="en-GB" smtClean="0"/>
              <a:t>‹#›</a:t>
            </a:fld>
            <a:endParaRPr lang="en-GB"/>
          </a:p>
        </p:txBody>
      </p:sp>
    </p:spTree>
    <p:extLst>
      <p:ext uri="{BB962C8B-B14F-4D97-AF65-F5344CB8AC3E}">
        <p14:creationId xmlns:p14="http://schemas.microsoft.com/office/powerpoint/2010/main" val="25853290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492836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A2B17-BA2D-A4CF-FAB8-C2FFE79130A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A571826-8810-E30E-F5C1-4006941C907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C086143-B1A9-70CE-2048-1E5661F436DE}"/>
              </a:ext>
            </a:extLst>
          </p:cNvPr>
          <p:cNvSpPr>
            <a:spLocks noGrp="1"/>
          </p:cNvSpPr>
          <p:nvPr>
            <p:ph type="dt" sz="half" idx="10"/>
          </p:nvPr>
        </p:nvSpPr>
        <p:spPr/>
        <p:txBody>
          <a:bodyPr/>
          <a:lstStyle/>
          <a:p>
            <a:fld id="{3512DE71-D13F-4CE8-81BC-E5526D00FD04}" type="datetimeFigureOut">
              <a:rPr lang="en-GB" smtClean="0"/>
              <a:t>25/06/2026</a:t>
            </a:fld>
            <a:endParaRPr lang="en-GB"/>
          </a:p>
        </p:txBody>
      </p:sp>
      <p:sp>
        <p:nvSpPr>
          <p:cNvPr id="5" name="Footer Placeholder 4">
            <a:extLst>
              <a:ext uri="{FF2B5EF4-FFF2-40B4-BE49-F238E27FC236}">
                <a16:creationId xmlns:a16="http://schemas.microsoft.com/office/drawing/2014/main" id="{446253D2-2EC5-BAB7-83D1-09D3A8902E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AC4CC9-D865-8972-A24A-CB3302CAC0A3}"/>
              </a:ext>
            </a:extLst>
          </p:cNvPr>
          <p:cNvSpPr>
            <a:spLocks noGrp="1"/>
          </p:cNvSpPr>
          <p:nvPr>
            <p:ph type="sldNum" sz="quarter" idx="12"/>
          </p:nvPr>
        </p:nvSpPr>
        <p:spPr/>
        <p:txBody>
          <a:bodyPr/>
          <a:lstStyle/>
          <a:p>
            <a:fld id="{767E6E49-085E-4F8A-AB29-A8E8CF82485C}" type="slidenum">
              <a:rPr lang="en-GB" smtClean="0"/>
              <a:t>‹#›</a:t>
            </a:fld>
            <a:endParaRPr lang="en-GB"/>
          </a:p>
        </p:txBody>
      </p:sp>
    </p:spTree>
    <p:extLst>
      <p:ext uri="{BB962C8B-B14F-4D97-AF65-F5344CB8AC3E}">
        <p14:creationId xmlns:p14="http://schemas.microsoft.com/office/powerpoint/2010/main" val="2715936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226DB-4D76-DB52-2DB1-14D22274038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5B077804-22E3-3496-BDCB-E4170BA653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669A7B2-F756-8651-00E3-A9EB71DA19AF}"/>
              </a:ext>
            </a:extLst>
          </p:cNvPr>
          <p:cNvSpPr>
            <a:spLocks noGrp="1"/>
          </p:cNvSpPr>
          <p:nvPr>
            <p:ph type="dt" sz="half" idx="10"/>
          </p:nvPr>
        </p:nvSpPr>
        <p:spPr/>
        <p:txBody>
          <a:bodyPr/>
          <a:lstStyle/>
          <a:p>
            <a:fld id="{3512DE71-D13F-4CE8-81BC-E5526D00FD04}" type="datetimeFigureOut">
              <a:rPr lang="en-GB" smtClean="0"/>
              <a:t>25/06/2026</a:t>
            </a:fld>
            <a:endParaRPr lang="en-GB"/>
          </a:p>
        </p:txBody>
      </p:sp>
      <p:sp>
        <p:nvSpPr>
          <p:cNvPr id="5" name="Footer Placeholder 4">
            <a:extLst>
              <a:ext uri="{FF2B5EF4-FFF2-40B4-BE49-F238E27FC236}">
                <a16:creationId xmlns:a16="http://schemas.microsoft.com/office/drawing/2014/main" id="{F8A1F15D-8B0F-CA13-716A-3A5AACD47D4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B860C8-1C85-121C-BC60-099BFB945946}"/>
              </a:ext>
            </a:extLst>
          </p:cNvPr>
          <p:cNvSpPr>
            <a:spLocks noGrp="1"/>
          </p:cNvSpPr>
          <p:nvPr>
            <p:ph type="sldNum" sz="quarter" idx="12"/>
          </p:nvPr>
        </p:nvSpPr>
        <p:spPr/>
        <p:txBody>
          <a:bodyPr/>
          <a:lstStyle/>
          <a:p>
            <a:fld id="{767E6E49-085E-4F8A-AB29-A8E8CF82485C}" type="slidenum">
              <a:rPr lang="en-GB" smtClean="0"/>
              <a:t>‹#›</a:t>
            </a:fld>
            <a:endParaRPr lang="en-GB"/>
          </a:p>
        </p:txBody>
      </p:sp>
    </p:spTree>
    <p:extLst>
      <p:ext uri="{BB962C8B-B14F-4D97-AF65-F5344CB8AC3E}">
        <p14:creationId xmlns:p14="http://schemas.microsoft.com/office/powerpoint/2010/main" val="3298315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CFAD-E33F-D5FF-B5D2-87729AF5072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AA8533C-5597-BA77-E49A-BCCCA65DBE3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C25AC3F5-5A5B-F7E6-BE0E-A94184D3A90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966A86BE-F8C8-4160-328F-B990832F8A07}"/>
              </a:ext>
            </a:extLst>
          </p:cNvPr>
          <p:cNvSpPr>
            <a:spLocks noGrp="1"/>
          </p:cNvSpPr>
          <p:nvPr>
            <p:ph type="dt" sz="half" idx="10"/>
          </p:nvPr>
        </p:nvSpPr>
        <p:spPr/>
        <p:txBody>
          <a:bodyPr/>
          <a:lstStyle/>
          <a:p>
            <a:fld id="{3512DE71-D13F-4CE8-81BC-E5526D00FD04}" type="datetimeFigureOut">
              <a:rPr lang="en-GB" smtClean="0"/>
              <a:t>25/06/2026</a:t>
            </a:fld>
            <a:endParaRPr lang="en-GB"/>
          </a:p>
        </p:txBody>
      </p:sp>
      <p:sp>
        <p:nvSpPr>
          <p:cNvPr id="6" name="Footer Placeholder 5">
            <a:extLst>
              <a:ext uri="{FF2B5EF4-FFF2-40B4-BE49-F238E27FC236}">
                <a16:creationId xmlns:a16="http://schemas.microsoft.com/office/drawing/2014/main" id="{4D1D6DF0-FCEB-D3FE-3117-57FA40D01D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CAC2BAB-4FD2-25F0-643B-D5DD969B2F2D}"/>
              </a:ext>
            </a:extLst>
          </p:cNvPr>
          <p:cNvSpPr>
            <a:spLocks noGrp="1"/>
          </p:cNvSpPr>
          <p:nvPr>
            <p:ph type="sldNum" sz="quarter" idx="12"/>
          </p:nvPr>
        </p:nvSpPr>
        <p:spPr/>
        <p:txBody>
          <a:bodyPr/>
          <a:lstStyle/>
          <a:p>
            <a:fld id="{767E6E49-085E-4F8A-AB29-A8E8CF82485C}" type="slidenum">
              <a:rPr lang="en-GB" smtClean="0"/>
              <a:t>‹#›</a:t>
            </a:fld>
            <a:endParaRPr lang="en-GB"/>
          </a:p>
        </p:txBody>
      </p:sp>
    </p:spTree>
    <p:extLst>
      <p:ext uri="{BB962C8B-B14F-4D97-AF65-F5344CB8AC3E}">
        <p14:creationId xmlns:p14="http://schemas.microsoft.com/office/powerpoint/2010/main" val="4232910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2B5D2-1285-C59C-C5BB-38B3F5173F85}"/>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B0C58D39-FB1F-8E24-E949-6C363AE96C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078BA50-9B8F-BB7E-ADEE-697AEA59C7F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F72FCC0-21E9-4499-01E7-8A0D8C5FC2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124BF03-753B-0AEA-C6F4-0991462EDA4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395653CF-21A4-AA12-FCDC-24B671641AEA}"/>
              </a:ext>
            </a:extLst>
          </p:cNvPr>
          <p:cNvSpPr>
            <a:spLocks noGrp="1"/>
          </p:cNvSpPr>
          <p:nvPr>
            <p:ph type="dt" sz="half" idx="10"/>
          </p:nvPr>
        </p:nvSpPr>
        <p:spPr/>
        <p:txBody>
          <a:bodyPr/>
          <a:lstStyle/>
          <a:p>
            <a:fld id="{3512DE71-D13F-4CE8-81BC-E5526D00FD04}" type="datetimeFigureOut">
              <a:rPr lang="en-GB" smtClean="0"/>
              <a:t>25/06/2026</a:t>
            </a:fld>
            <a:endParaRPr lang="en-GB"/>
          </a:p>
        </p:txBody>
      </p:sp>
      <p:sp>
        <p:nvSpPr>
          <p:cNvPr id="8" name="Footer Placeholder 7">
            <a:extLst>
              <a:ext uri="{FF2B5EF4-FFF2-40B4-BE49-F238E27FC236}">
                <a16:creationId xmlns:a16="http://schemas.microsoft.com/office/drawing/2014/main" id="{4EA0FC8B-1D24-997D-D94E-C51ABDBEB6E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3E72D42-47FF-FFC0-3DF3-48D7EE28875A}"/>
              </a:ext>
            </a:extLst>
          </p:cNvPr>
          <p:cNvSpPr>
            <a:spLocks noGrp="1"/>
          </p:cNvSpPr>
          <p:nvPr>
            <p:ph type="sldNum" sz="quarter" idx="12"/>
          </p:nvPr>
        </p:nvSpPr>
        <p:spPr/>
        <p:txBody>
          <a:bodyPr/>
          <a:lstStyle/>
          <a:p>
            <a:fld id="{767E6E49-085E-4F8A-AB29-A8E8CF82485C}" type="slidenum">
              <a:rPr lang="en-GB" smtClean="0"/>
              <a:t>‹#›</a:t>
            </a:fld>
            <a:endParaRPr lang="en-GB"/>
          </a:p>
        </p:txBody>
      </p:sp>
    </p:spTree>
    <p:extLst>
      <p:ext uri="{BB962C8B-B14F-4D97-AF65-F5344CB8AC3E}">
        <p14:creationId xmlns:p14="http://schemas.microsoft.com/office/powerpoint/2010/main" val="12202978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2FB68-AB4B-AEFD-D051-8F14C853BD26}"/>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8EC283F1-72DD-1992-17A0-E9E9E239C0BC}"/>
              </a:ext>
            </a:extLst>
          </p:cNvPr>
          <p:cNvSpPr>
            <a:spLocks noGrp="1"/>
          </p:cNvSpPr>
          <p:nvPr>
            <p:ph type="dt" sz="half" idx="10"/>
          </p:nvPr>
        </p:nvSpPr>
        <p:spPr/>
        <p:txBody>
          <a:bodyPr/>
          <a:lstStyle/>
          <a:p>
            <a:fld id="{3512DE71-D13F-4CE8-81BC-E5526D00FD04}" type="datetimeFigureOut">
              <a:rPr lang="en-GB" smtClean="0"/>
              <a:t>25/06/2026</a:t>
            </a:fld>
            <a:endParaRPr lang="en-GB"/>
          </a:p>
        </p:txBody>
      </p:sp>
      <p:sp>
        <p:nvSpPr>
          <p:cNvPr id="4" name="Footer Placeholder 3">
            <a:extLst>
              <a:ext uri="{FF2B5EF4-FFF2-40B4-BE49-F238E27FC236}">
                <a16:creationId xmlns:a16="http://schemas.microsoft.com/office/drawing/2014/main" id="{7F81FD83-027E-792D-DAA9-4C73160F686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B22F6BD-A089-20BE-79CB-582EE7020864}"/>
              </a:ext>
            </a:extLst>
          </p:cNvPr>
          <p:cNvSpPr>
            <a:spLocks noGrp="1"/>
          </p:cNvSpPr>
          <p:nvPr>
            <p:ph type="sldNum" sz="quarter" idx="12"/>
          </p:nvPr>
        </p:nvSpPr>
        <p:spPr/>
        <p:txBody>
          <a:bodyPr/>
          <a:lstStyle/>
          <a:p>
            <a:fld id="{767E6E49-085E-4F8A-AB29-A8E8CF82485C}" type="slidenum">
              <a:rPr lang="en-GB" smtClean="0"/>
              <a:t>‹#›</a:t>
            </a:fld>
            <a:endParaRPr lang="en-GB"/>
          </a:p>
        </p:txBody>
      </p:sp>
    </p:spTree>
    <p:extLst>
      <p:ext uri="{BB962C8B-B14F-4D97-AF65-F5344CB8AC3E}">
        <p14:creationId xmlns:p14="http://schemas.microsoft.com/office/powerpoint/2010/main" val="774516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C13D92-3DDE-8339-F5F0-1CCF16E331CA}"/>
              </a:ext>
            </a:extLst>
          </p:cNvPr>
          <p:cNvSpPr>
            <a:spLocks noGrp="1"/>
          </p:cNvSpPr>
          <p:nvPr>
            <p:ph type="dt" sz="half" idx="10"/>
          </p:nvPr>
        </p:nvSpPr>
        <p:spPr/>
        <p:txBody>
          <a:bodyPr/>
          <a:lstStyle/>
          <a:p>
            <a:fld id="{3512DE71-D13F-4CE8-81BC-E5526D00FD04}" type="datetimeFigureOut">
              <a:rPr lang="en-GB" smtClean="0"/>
              <a:t>25/06/2026</a:t>
            </a:fld>
            <a:endParaRPr lang="en-GB"/>
          </a:p>
        </p:txBody>
      </p:sp>
      <p:sp>
        <p:nvSpPr>
          <p:cNvPr id="3" name="Footer Placeholder 2">
            <a:extLst>
              <a:ext uri="{FF2B5EF4-FFF2-40B4-BE49-F238E27FC236}">
                <a16:creationId xmlns:a16="http://schemas.microsoft.com/office/drawing/2014/main" id="{864EEF38-244C-E0D2-ED64-C16C9FC1087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3F0EC36-C139-BBD2-262F-7B86006375CF}"/>
              </a:ext>
            </a:extLst>
          </p:cNvPr>
          <p:cNvSpPr>
            <a:spLocks noGrp="1"/>
          </p:cNvSpPr>
          <p:nvPr>
            <p:ph type="sldNum" sz="quarter" idx="12"/>
          </p:nvPr>
        </p:nvSpPr>
        <p:spPr/>
        <p:txBody>
          <a:bodyPr/>
          <a:lstStyle/>
          <a:p>
            <a:fld id="{767E6E49-085E-4F8A-AB29-A8E8CF82485C}" type="slidenum">
              <a:rPr lang="en-GB" smtClean="0"/>
              <a:t>‹#›</a:t>
            </a:fld>
            <a:endParaRPr lang="en-GB"/>
          </a:p>
        </p:txBody>
      </p:sp>
    </p:spTree>
    <p:extLst>
      <p:ext uri="{BB962C8B-B14F-4D97-AF65-F5344CB8AC3E}">
        <p14:creationId xmlns:p14="http://schemas.microsoft.com/office/powerpoint/2010/main" val="138367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B72BF-7A27-A4AC-0E05-0B24765FA30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45CF3AEE-AF11-38CC-94AE-0902B7BED3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A2D8E0B5-E459-2D8E-8D86-989A80528E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C5ACD47-7EB2-9AA8-6EC4-83E666F6B93E}"/>
              </a:ext>
            </a:extLst>
          </p:cNvPr>
          <p:cNvSpPr>
            <a:spLocks noGrp="1"/>
          </p:cNvSpPr>
          <p:nvPr>
            <p:ph type="dt" sz="half" idx="10"/>
          </p:nvPr>
        </p:nvSpPr>
        <p:spPr/>
        <p:txBody>
          <a:bodyPr/>
          <a:lstStyle/>
          <a:p>
            <a:fld id="{3512DE71-D13F-4CE8-81BC-E5526D00FD04}" type="datetimeFigureOut">
              <a:rPr lang="en-GB" smtClean="0"/>
              <a:t>25/06/2026</a:t>
            </a:fld>
            <a:endParaRPr lang="en-GB"/>
          </a:p>
        </p:txBody>
      </p:sp>
      <p:sp>
        <p:nvSpPr>
          <p:cNvPr id="6" name="Footer Placeholder 5">
            <a:extLst>
              <a:ext uri="{FF2B5EF4-FFF2-40B4-BE49-F238E27FC236}">
                <a16:creationId xmlns:a16="http://schemas.microsoft.com/office/drawing/2014/main" id="{2997CD53-88AD-9F2E-F860-16C62A4452A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1066EB5-7544-CAE8-F0BD-75A19AF36D5A}"/>
              </a:ext>
            </a:extLst>
          </p:cNvPr>
          <p:cNvSpPr>
            <a:spLocks noGrp="1"/>
          </p:cNvSpPr>
          <p:nvPr>
            <p:ph type="sldNum" sz="quarter" idx="12"/>
          </p:nvPr>
        </p:nvSpPr>
        <p:spPr/>
        <p:txBody>
          <a:bodyPr/>
          <a:lstStyle/>
          <a:p>
            <a:fld id="{767E6E49-085E-4F8A-AB29-A8E8CF82485C}" type="slidenum">
              <a:rPr lang="en-GB" smtClean="0"/>
              <a:t>‹#›</a:t>
            </a:fld>
            <a:endParaRPr lang="en-GB"/>
          </a:p>
        </p:txBody>
      </p:sp>
    </p:spTree>
    <p:extLst>
      <p:ext uri="{BB962C8B-B14F-4D97-AF65-F5344CB8AC3E}">
        <p14:creationId xmlns:p14="http://schemas.microsoft.com/office/powerpoint/2010/main" val="1647929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5289F-E379-F93F-4F45-C9FD14C662D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8B13A3ED-3951-0365-17BF-B1258C1996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34199F1-8BF5-BCED-0599-D74E5A4772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C83BE6E-49F3-DB4C-E825-AA3FC63425FF}"/>
              </a:ext>
            </a:extLst>
          </p:cNvPr>
          <p:cNvSpPr>
            <a:spLocks noGrp="1"/>
          </p:cNvSpPr>
          <p:nvPr>
            <p:ph type="dt" sz="half" idx="10"/>
          </p:nvPr>
        </p:nvSpPr>
        <p:spPr/>
        <p:txBody>
          <a:bodyPr/>
          <a:lstStyle/>
          <a:p>
            <a:fld id="{3512DE71-D13F-4CE8-81BC-E5526D00FD04}" type="datetimeFigureOut">
              <a:rPr lang="en-GB" smtClean="0"/>
              <a:t>25/06/2026</a:t>
            </a:fld>
            <a:endParaRPr lang="en-GB"/>
          </a:p>
        </p:txBody>
      </p:sp>
      <p:sp>
        <p:nvSpPr>
          <p:cNvPr id="6" name="Footer Placeholder 5">
            <a:extLst>
              <a:ext uri="{FF2B5EF4-FFF2-40B4-BE49-F238E27FC236}">
                <a16:creationId xmlns:a16="http://schemas.microsoft.com/office/drawing/2014/main" id="{F9F5863C-4032-D997-0787-2FAD9F0B14D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C442C5-16EC-DEA3-0D68-D85658DF169C}"/>
              </a:ext>
            </a:extLst>
          </p:cNvPr>
          <p:cNvSpPr>
            <a:spLocks noGrp="1"/>
          </p:cNvSpPr>
          <p:nvPr>
            <p:ph type="sldNum" sz="quarter" idx="12"/>
          </p:nvPr>
        </p:nvSpPr>
        <p:spPr/>
        <p:txBody>
          <a:bodyPr/>
          <a:lstStyle/>
          <a:p>
            <a:fld id="{767E6E49-085E-4F8A-AB29-A8E8CF82485C}" type="slidenum">
              <a:rPr lang="en-GB" smtClean="0"/>
              <a:t>‹#›</a:t>
            </a:fld>
            <a:endParaRPr lang="en-GB"/>
          </a:p>
        </p:txBody>
      </p:sp>
    </p:spTree>
    <p:extLst>
      <p:ext uri="{BB962C8B-B14F-4D97-AF65-F5344CB8AC3E}">
        <p14:creationId xmlns:p14="http://schemas.microsoft.com/office/powerpoint/2010/main" val="353686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552234-A0AC-FA0E-E957-26276D1FD6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3FAF672B-8BD3-2ECF-9BB8-76BF250786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1D4BCD3-4B3A-6CB9-CDF8-22A2A803C8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12DE71-D13F-4CE8-81BC-E5526D00FD04}" type="datetimeFigureOut">
              <a:rPr lang="en-GB" smtClean="0"/>
              <a:t>25/06/2026</a:t>
            </a:fld>
            <a:endParaRPr lang="en-GB"/>
          </a:p>
        </p:txBody>
      </p:sp>
      <p:sp>
        <p:nvSpPr>
          <p:cNvPr id="5" name="Footer Placeholder 4">
            <a:extLst>
              <a:ext uri="{FF2B5EF4-FFF2-40B4-BE49-F238E27FC236}">
                <a16:creationId xmlns:a16="http://schemas.microsoft.com/office/drawing/2014/main" id="{D4B9FBB0-66E5-22EB-E45A-0464E8E043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2B7FBC9-5364-D06A-0E0A-FF3B8B583D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7E6E49-085E-4F8A-AB29-A8E8CF82485C}" type="slidenum">
              <a:rPr lang="en-GB" smtClean="0"/>
              <a:t>‹#›</a:t>
            </a:fld>
            <a:endParaRPr lang="en-GB"/>
          </a:p>
        </p:txBody>
      </p:sp>
    </p:spTree>
    <p:extLst>
      <p:ext uri="{BB962C8B-B14F-4D97-AF65-F5344CB8AC3E}">
        <p14:creationId xmlns:p14="http://schemas.microsoft.com/office/powerpoint/2010/main" val="38740627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FF566-3D84-F725-8634-1CDB893B9F90}"/>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A4BF1284-4110-A463-696B-3E24EE7833D4}"/>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AA72FF1E-53EA-03D9-FC56-FC2AF551BC7C}"/>
              </a:ext>
            </a:extLst>
          </p:cNvPr>
          <p:cNvPicPr>
            <a:picLocks noChangeAspect="1"/>
          </p:cNvPicPr>
          <p:nvPr/>
        </p:nvPicPr>
        <p:blipFill>
          <a:blip r:embed="rId2"/>
          <a:stretch>
            <a:fillRect/>
          </a:stretch>
        </p:blipFill>
        <p:spPr>
          <a:xfrm>
            <a:off x="0" y="0"/>
            <a:ext cx="12192000" cy="6858000"/>
          </a:xfrm>
          <a:prstGeom prst="rect">
            <a:avLst/>
          </a:prstGeom>
        </p:spPr>
      </p:pic>
      <p:sp>
        <p:nvSpPr>
          <p:cNvPr id="5" name="Google Shape;54;p13">
            <a:extLst>
              <a:ext uri="{FF2B5EF4-FFF2-40B4-BE49-F238E27FC236}">
                <a16:creationId xmlns:a16="http://schemas.microsoft.com/office/drawing/2014/main" id="{58B7DE1B-6756-0B9D-FE92-FC4D70D61406}"/>
              </a:ext>
            </a:extLst>
          </p:cNvPr>
          <p:cNvSpPr txBox="1">
            <a:spLocks/>
          </p:cNvSpPr>
          <p:nvPr/>
        </p:nvSpPr>
        <p:spPr>
          <a:xfrm>
            <a:off x="1240728" y="1034712"/>
            <a:ext cx="9710544" cy="2736800"/>
          </a:xfrm>
          <a:prstGeom prst="rect">
            <a:avLst/>
          </a:prstGeom>
          <a:effectLst>
            <a:glow rad="127000">
              <a:srgbClr val="FF0000">
                <a:alpha val="78000"/>
              </a:srgbClr>
            </a:glow>
          </a:effectLst>
        </p:spPr>
        <p:txBody>
          <a:bodyPr spcFirstLastPara="1" vert="horz" wrap="square" lIns="121900" tIns="121900" rIns="121900" bIns="121900"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buSzPts val="1100"/>
            </a:pPr>
            <a:r>
              <a:rPr lang="en-GB" sz="5973" dirty="0">
                <a:effectLst>
                  <a:glow rad="127000">
                    <a:srgbClr val="FF0000"/>
                  </a:glow>
                </a:effectLst>
              </a:rPr>
              <a:t>Purpose, Value and Impact of a Digital Strategy</a:t>
            </a:r>
          </a:p>
        </p:txBody>
      </p:sp>
      <p:sp>
        <p:nvSpPr>
          <p:cNvPr id="6" name="Google Shape;55;p13">
            <a:extLst>
              <a:ext uri="{FF2B5EF4-FFF2-40B4-BE49-F238E27FC236}">
                <a16:creationId xmlns:a16="http://schemas.microsoft.com/office/drawing/2014/main" id="{AA7B8A4E-F735-C5BC-F115-48D0B7FDA4DC}"/>
              </a:ext>
            </a:extLst>
          </p:cNvPr>
          <p:cNvSpPr txBox="1">
            <a:spLocks/>
          </p:cNvSpPr>
          <p:nvPr/>
        </p:nvSpPr>
        <p:spPr>
          <a:xfrm>
            <a:off x="1240728" y="4260321"/>
            <a:ext cx="9710544" cy="1056800"/>
          </a:xfrm>
          <a:prstGeom prst="rect">
            <a:avLst/>
          </a:prstGeom>
          <a:effectLst>
            <a:glow rad="127000">
              <a:srgbClr val="FF0000">
                <a:alpha val="50000"/>
              </a:srgbClr>
            </a:glow>
          </a:effectLst>
        </p:spPr>
        <p:txBody>
          <a:bodyPr spcFirstLastPara="1" vert="horz" wrap="square" lIns="121900" tIns="121900" rIns="121900" bIns="121900"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GB" dirty="0">
                <a:effectLst>
                  <a:glow rad="228600">
                    <a:schemeClr val="accent1">
                      <a:satMod val="175000"/>
                      <a:alpha val="40000"/>
                    </a:schemeClr>
                  </a:glow>
                  <a:outerShdw blurRad="50800" dist="50800" dir="5400000" algn="ctr" rotWithShape="0">
                    <a:srgbClr val="FF0000"/>
                  </a:outerShdw>
                </a:effectLst>
              </a:rPr>
              <a:t>BTEC Marketing at Woolwich Polytechnic School 6</a:t>
            </a:r>
            <a:r>
              <a:rPr lang="en-GB" baseline="30000" dirty="0">
                <a:effectLst>
                  <a:glow rad="228600">
                    <a:schemeClr val="accent1">
                      <a:satMod val="175000"/>
                      <a:alpha val="40000"/>
                    </a:schemeClr>
                  </a:glow>
                  <a:outerShdw blurRad="50800" dist="50800" dir="5400000" algn="ctr" rotWithShape="0">
                    <a:srgbClr val="FF0000"/>
                  </a:outerShdw>
                </a:effectLst>
              </a:rPr>
              <a:t>th</a:t>
            </a:r>
            <a:r>
              <a:rPr lang="en-GB" dirty="0">
                <a:effectLst>
                  <a:glow rad="228600">
                    <a:schemeClr val="accent1">
                      <a:satMod val="175000"/>
                      <a:alpha val="40000"/>
                    </a:schemeClr>
                  </a:glow>
                  <a:outerShdw blurRad="50800" dist="50800" dir="5400000" algn="ctr" rotWithShape="0">
                    <a:srgbClr val="FF0000"/>
                  </a:outerShdw>
                </a:effectLst>
              </a:rPr>
              <a:t> Form</a:t>
            </a:r>
          </a:p>
        </p:txBody>
      </p:sp>
    </p:spTree>
    <p:extLst>
      <p:ext uri="{BB962C8B-B14F-4D97-AF65-F5344CB8AC3E}">
        <p14:creationId xmlns:p14="http://schemas.microsoft.com/office/powerpoint/2010/main" val="2283803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prstGeom prst="rect">
            <a:avLst/>
          </a:prstGeom>
        </p:spPr>
        <p:txBody>
          <a:bodyPr spcFirstLastPara="1" vert="horz" wrap="square" lIns="121900" tIns="121900" rIns="121900" bIns="121900" rtlCol="0" anchor="t" anchorCtr="0">
            <a:normAutofit fontScale="90000"/>
          </a:bodyPr>
          <a:lstStyle/>
          <a:p>
            <a:pPr>
              <a:buClr>
                <a:schemeClr val="dk1"/>
              </a:buClr>
              <a:buSzPct val="39285"/>
            </a:pPr>
            <a:r>
              <a:rPr lang="en-GB" dirty="0"/>
              <a:t>Study Aims</a:t>
            </a:r>
            <a:endParaRPr dirty="0"/>
          </a:p>
          <a:p>
            <a:pPr>
              <a:buClr>
                <a:schemeClr val="dk1"/>
              </a:buClr>
              <a:buSzPct val="39285"/>
            </a:pPr>
            <a:endParaRPr dirty="0"/>
          </a:p>
          <a:p>
            <a:endParaRPr dirty="0"/>
          </a:p>
        </p:txBody>
      </p:sp>
      <p:sp>
        <p:nvSpPr>
          <p:cNvPr id="85" name="Google Shape;85;p18"/>
          <p:cNvSpPr txBox="1"/>
          <p:nvPr/>
        </p:nvSpPr>
        <p:spPr>
          <a:xfrm>
            <a:off x="520600" y="1435101"/>
            <a:ext cx="11150800" cy="4031567"/>
          </a:xfrm>
          <a:prstGeom prst="rect">
            <a:avLst/>
          </a:prstGeom>
          <a:noFill/>
          <a:ln>
            <a:noFill/>
          </a:ln>
        </p:spPr>
        <p:txBody>
          <a:bodyPr spcFirstLastPara="1" wrap="square" lIns="121900" tIns="121900" rIns="121900" bIns="121900" anchor="t" anchorCtr="0">
            <a:normAutofit/>
          </a:bodyPr>
          <a:lstStyle/>
          <a:p>
            <a:pPr>
              <a:lnSpc>
                <a:spcPct val="115000"/>
              </a:lnSpc>
            </a:pPr>
            <a:r>
              <a:rPr lang="en-GB" sz="1867" dirty="0">
                <a:solidFill>
                  <a:schemeClr val="dk1"/>
                </a:solidFill>
                <a:latin typeface="Arial" panose="020B0604020202020204" pitchFamily="34" charset="0"/>
                <a:cs typeface="Arial" panose="020B0604020202020204" pitchFamily="34" charset="0"/>
              </a:rPr>
              <a:t>In this topic you cover:</a:t>
            </a:r>
          </a:p>
          <a:p>
            <a:pPr marL="609585" indent="-440256">
              <a:lnSpc>
                <a:spcPct val="115000"/>
              </a:lnSpc>
              <a:spcBef>
                <a:spcPts val="800"/>
              </a:spcBef>
              <a:buClr>
                <a:schemeClr val="dk1"/>
              </a:buClr>
              <a:buSzPts val="1400"/>
              <a:buChar char="●"/>
            </a:pPr>
            <a:r>
              <a:rPr lang="en-GB" sz="1867" dirty="0">
                <a:solidFill>
                  <a:schemeClr val="dk1"/>
                </a:solidFill>
                <a:latin typeface="Arial" panose="020B0604020202020204" pitchFamily="34" charset="0"/>
                <a:cs typeface="Arial" panose="020B0604020202020204" pitchFamily="34" charset="0"/>
              </a:rPr>
              <a:t>What a digital strategy is and why it goes far beyond just having a website or social media.</a:t>
            </a:r>
          </a:p>
          <a:p>
            <a:pPr marL="609585" indent="-440256">
              <a:lnSpc>
                <a:spcPct val="115000"/>
              </a:lnSpc>
              <a:spcBef>
                <a:spcPts val="800"/>
              </a:spcBef>
              <a:buClr>
                <a:schemeClr val="dk1"/>
              </a:buClr>
              <a:buSzPts val="1400"/>
              <a:buChar char="●"/>
            </a:pPr>
            <a:r>
              <a:rPr lang="en-GB" sz="1867" dirty="0">
                <a:solidFill>
                  <a:schemeClr val="dk1"/>
                </a:solidFill>
                <a:latin typeface="Arial" panose="020B0604020202020204" pitchFamily="34" charset="0"/>
                <a:cs typeface="Arial" panose="020B0604020202020204" pitchFamily="34" charset="0"/>
              </a:rPr>
              <a:t>The purpose and value of a dedicated digital strategy for modern businesses.</a:t>
            </a:r>
          </a:p>
          <a:p>
            <a:pPr marL="609585" indent="-440256">
              <a:lnSpc>
                <a:spcPct val="115000"/>
              </a:lnSpc>
              <a:spcBef>
                <a:spcPts val="800"/>
              </a:spcBef>
              <a:buClr>
                <a:schemeClr val="dk1"/>
              </a:buClr>
              <a:buSzPts val="1400"/>
              <a:buChar char="●"/>
            </a:pPr>
            <a:r>
              <a:rPr lang="en-GB" sz="1867" dirty="0">
                <a:solidFill>
                  <a:schemeClr val="dk1"/>
                </a:solidFill>
                <a:latin typeface="Arial" panose="020B0604020202020204" pitchFamily="34" charset="0"/>
                <a:cs typeface="Arial" panose="020B0604020202020204" pitchFamily="34" charset="0"/>
              </a:rPr>
              <a:t>How a digital strategy impacts all of a business’s functional areas - marketing, operations, HR and finance.</a:t>
            </a:r>
          </a:p>
          <a:p>
            <a:pPr marL="609585" indent="-440256">
              <a:lnSpc>
                <a:spcPct val="115000"/>
              </a:lnSpc>
              <a:spcBef>
                <a:spcPts val="800"/>
              </a:spcBef>
              <a:buClr>
                <a:schemeClr val="dk1"/>
              </a:buClr>
              <a:buSzPts val="1400"/>
              <a:buChar char="●"/>
            </a:pPr>
            <a:r>
              <a:rPr lang="en-GB" sz="1867" dirty="0">
                <a:solidFill>
                  <a:schemeClr val="dk1"/>
                </a:solidFill>
                <a:latin typeface="Arial" panose="020B0604020202020204" pitchFamily="34" charset="0"/>
                <a:cs typeface="Arial" panose="020B0604020202020204" pitchFamily="34" charset="0"/>
              </a:rPr>
              <a:t>The challenges and limitations of implementing a digital strategy.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602901" y="593367"/>
            <a:ext cx="11173499" cy="763600"/>
          </a:xfrm>
          <a:prstGeom prst="rect">
            <a:avLst/>
          </a:prstGeom>
        </p:spPr>
        <p:txBody>
          <a:bodyPr spcFirstLastPara="1" vert="horz" wrap="square" lIns="121900" tIns="121900" rIns="121900" bIns="121900" rtlCol="0" anchor="t" anchorCtr="0">
            <a:normAutofit fontScale="90000"/>
          </a:bodyPr>
          <a:lstStyle/>
          <a:p>
            <a:r>
              <a:rPr lang="en-GB" dirty="0"/>
              <a:t>Key Terms</a:t>
            </a:r>
            <a:endParaRPr dirty="0"/>
          </a:p>
        </p:txBody>
      </p:sp>
      <p:graphicFrame>
        <p:nvGraphicFramePr>
          <p:cNvPr id="67" name="Google Shape;67;p15"/>
          <p:cNvGraphicFramePr/>
          <p:nvPr/>
        </p:nvGraphicFramePr>
        <p:xfrm>
          <a:off x="646008" y="1454797"/>
          <a:ext cx="10899984" cy="4850800"/>
        </p:xfrm>
        <a:graphic>
          <a:graphicData uri="http://schemas.openxmlformats.org/drawingml/2006/table">
            <a:tbl>
              <a:tblPr>
                <a:noFill/>
              </a:tblPr>
              <a:tblGrid>
                <a:gridCol w="3054699">
                  <a:extLst>
                    <a:ext uri="{9D8B030D-6E8A-4147-A177-3AD203B41FA5}">
                      <a16:colId xmlns:a16="http://schemas.microsoft.com/office/drawing/2014/main" val="20000"/>
                    </a:ext>
                  </a:extLst>
                </a:gridCol>
                <a:gridCol w="7845285">
                  <a:extLst>
                    <a:ext uri="{9D8B030D-6E8A-4147-A177-3AD203B41FA5}">
                      <a16:colId xmlns:a16="http://schemas.microsoft.com/office/drawing/2014/main" val="20001"/>
                    </a:ext>
                  </a:extLst>
                </a:gridCol>
              </a:tblGrid>
              <a:tr h="595025">
                <a:tc>
                  <a:txBody>
                    <a:bodyPr/>
                    <a:lstStyle/>
                    <a:p>
                      <a:pPr marL="35999" marR="35999" lvl="0" indent="0" algn="l" rtl="0">
                        <a:lnSpc>
                          <a:spcPct val="115000"/>
                        </a:lnSpc>
                        <a:spcBef>
                          <a:spcPts val="0"/>
                        </a:spcBef>
                        <a:spcAft>
                          <a:spcPts val="0"/>
                        </a:spcAft>
                        <a:buNone/>
                      </a:pPr>
                      <a:r>
                        <a:rPr lang="en-GB" sz="1500" b="1"/>
                        <a:t>Digital strategy</a:t>
                      </a:r>
                      <a:endParaRPr sz="1500" b="1"/>
                    </a:p>
                  </a:txBody>
                  <a:tcPr marL="48000" marR="48000" marT="2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5999" marR="35999" lvl="0" indent="0" algn="l" rtl="0">
                        <a:lnSpc>
                          <a:spcPct val="115000"/>
                        </a:lnSpc>
                        <a:spcBef>
                          <a:spcPts val="0"/>
                        </a:spcBef>
                        <a:spcAft>
                          <a:spcPts val="0"/>
                        </a:spcAft>
                        <a:buNone/>
                      </a:pPr>
                      <a:r>
                        <a:rPr lang="en-GB" sz="1500"/>
                        <a:t>A plan that uses digital technologies to achieve specific business goals. It involves integrating digital tools into all aspects of the business, not just marketing.</a:t>
                      </a:r>
                      <a:endParaRPr sz="1500"/>
                    </a:p>
                  </a:txBody>
                  <a:tcPr marL="48000" marR="48000" marT="2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595025">
                <a:tc>
                  <a:txBody>
                    <a:bodyPr/>
                    <a:lstStyle/>
                    <a:p>
                      <a:pPr marL="35999" marR="35999" lvl="0" indent="0" algn="l" rtl="0">
                        <a:lnSpc>
                          <a:spcPct val="115000"/>
                        </a:lnSpc>
                        <a:spcBef>
                          <a:spcPts val="0"/>
                        </a:spcBef>
                        <a:spcAft>
                          <a:spcPts val="0"/>
                        </a:spcAft>
                        <a:buNone/>
                      </a:pPr>
                      <a:r>
                        <a:rPr lang="en-GB" sz="1500" b="1"/>
                        <a:t>Digital transformation</a:t>
                      </a:r>
                      <a:endParaRPr sz="1500" b="1"/>
                    </a:p>
                  </a:txBody>
                  <a:tcPr marL="48000" marR="48000" marT="2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5999" marR="35999" lvl="0" indent="0" algn="l" rtl="0">
                        <a:lnSpc>
                          <a:spcPct val="115000"/>
                        </a:lnSpc>
                        <a:spcBef>
                          <a:spcPts val="0"/>
                        </a:spcBef>
                        <a:spcAft>
                          <a:spcPts val="0"/>
                        </a:spcAft>
                        <a:buNone/>
                      </a:pPr>
                      <a:r>
                        <a:rPr lang="en-GB" sz="1500"/>
                        <a:t>The process of fundamentally changing how a business operates and delivers value to customers by adopting digital technologies and a digital culture.</a:t>
                      </a:r>
                      <a:endParaRPr sz="1500"/>
                    </a:p>
                  </a:txBody>
                  <a:tcPr marL="48000" marR="48000" marT="2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595025">
                <a:tc>
                  <a:txBody>
                    <a:bodyPr/>
                    <a:lstStyle/>
                    <a:p>
                      <a:pPr marL="35999" marR="35999" lvl="0" indent="0" algn="l" rtl="0">
                        <a:lnSpc>
                          <a:spcPct val="115000"/>
                        </a:lnSpc>
                        <a:spcBef>
                          <a:spcPts val="0"/>
                        </a:spcBef>
                        <a:spcAft>
                          <a:spcPts val="0"/>
                        </a:spcAft>
                        <a:buNone/>
                      </a:pPr>
                      <a:r>
                        <a:rPr lang="en-GB" sz="1500" b="1"/>
                        <a:t>E-commerce</a:t>
                      </a:r>
                      <a:endParaRPr sz="1500" b="1"/>
                    </a:p>
                  </a:txBody>
                  <a:tcPr marL="48000" marR="48000" marT="2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5999" marR="35999" lvl="0" indent="0" algn="l" rtl="0">
                        <a:lnSpc>
                          <a:spcPct val="115000"/>
                        </a:lnSpc>
                        <a:spcBef>
                          <a:spcPts val="0"/>
                        </a:spcBef>
                        <a:spcAft>
                          <a:spcPts val="0"/>
                        </a:spcAft>
                        <a:buNone/>
                      </a:pPr>
                      <a:r>
                        <a:rPr lang="en-GB" sz="1500"/>
                        <a:t>The buying and selling of goods or services using the internet, and the transfer of money and data to execute these transactions.</a:t>
                      </a:r>
                      <a:endParaRPr sz="1500"/>
                    </a:p>
                  </a:txBody>
                  <a:tcPr marL="48000" marR="48000" marT="2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595025">
                <a:tc>
                  <a:txBody>
                    <a:bodyPr/>
                    <a:lstStyle/>
                    <a:p>
                      <a:pPr marL="35999" marR="35999" lvl="0" indent="0" algn="l" rtl="0">
                        <a:lnSpc>
                          <a:spcPct val="115000"/>
                        </a:lnSpc>
                        <a:spcBef>
                          <a:spcPts val="0"/>
                        </a:spcBef>
                        <a:spcAft>
                          <a:spcPts val="0"/>
                        </a:spcAft>
                        <a:buNone/>
                      </a:pPr>
                      <a:r>
                        <a:rPr lang="en-GB" sz="1500" b="1"/>
                        <a:t>Big data</a:t>
                      </a:r>
                      <a:endParaRPr sz="1500" b="1"/>
                    </a:p>
                  </a:txBody>
                  <a:tcPr marL="48000" marR="48000" marT="2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5999" marR="35999" lvl="0" indent="0" algn="l" rtl="0">
                        <a:lnSpc>
                          <a:spcPct val="115000"/>
                        </a:lnSpc>
                        <a:spcBef>
                          <a:spcPts val="0"/>
                        </a:spcBef>
                        <a:spcAft>
                          <a:spcPts val="0"/>
                        </a:spcAft>
                        <a:buNone/>
                      </a:pPr>
                      <a:r>
                        <a:rPr lang="en-GB" sz="1500"/>
                        <a:t>Extremely large and complex datasets that can be analysed to reveal patterns, trends and associations - especially relating to human behaviour and preferences.</a:t>
                      </a:r>
                      <a:endParaRPr sz="1500"/>
                    </a:p>
                  </a:txBody>
                  <a:tcPr marL="48000" marR="48000" marT="2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595025">
                <a:tc>
                  <a:txBody>
                    <a:bodyPr/>
                    <a:lstStyle/>
                    <a:p>
                      <a:pPr marL="35999" marR="35999" lvl="0" indent="0" algn="l" rtl="0">
                        <a:lnSpc>
                          <a:spcPct val="115000"/>
                        </a:lnSpc>
                        <a:spcBef>
                          <a:spcPts val="0"/>
                        </a:spcBef>
                        <a:spcAft>
                          <a:spcPts val="0"/>
                        </a:spcAft>
                        <a:buNone/>
                      </a:pPr>
                      <a:r>
                        <a:rPr lang="en-GB" sz="1500" b="1"/>
                        <a:t>Automation</a:t>
                      </a:r>
                      <a:endParaRPr sz="1500" b="1"/>
                    </a:p>
                  </a:txBody>
                  <a:tcPr marL="48000" marR="48000" marT="2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5999" marR="35999" lvl="0" indent="0" algn="l" rtl="0">
                        <a:lnSpc>
                          <a:spcPct val="115000"/>
                        </a:lnSpc>
                        <a:spcBef>
                          <a:spcPts val="0"/>
                        </a:spcBef>
                        <a:spcAft>
                          <a:spcPts val="0"/>
                        </a:spcAft>
                        <a:buNone/>
                      </a:pPr>
                      <a:r>
                        <a:rPr lang="en-GB" sz="1500"/>
                        <a:t>The use of technology to perform tasks with minimal human intervention - reducing costs and improving consistency.</a:t>
                      </a:r>
                      <a:endParaRPr sz="1500"/>
                    </a:p>
                  </a:txBody>
                  <a:tcPr marL="48000" marR="48000" marT="2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595025">
                <a:tc>
                  <a:txBody>
                    <a:bodyPr/>
                    <a:lstStyle/>
                    <a:p>
                      <a:pPr marL="35999" marR="35999" lvl="0" indent="0" algn="l" rtl="0">
                        <a:lnSpc>
                          <a:spcPct val="115000"/>
                        </a:lnSpc>
                        <a:spcBef>
                          <a:spcPts val="0"/>
                        </a:spcBef>
                        <a:spcAft>
                          <a:spcPts val="0"/>
                        </a:spcAft>
                        <a:buNone/>
                      </a:pPr>
                      <a:r>
                        <a:rPr lang="en-GB" sz="1500" b="1"/>
                        <a:t>Cloud computing</a:t>
                      </a:r>
                      <a:endParaRPr sz="1500" b="1"/>
                    </a:p>
                  </a:txBody>
                  <a:tcPr marL="48000" marR="48000" marT="2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5999" marR="35999" lvl="0" indent="0" algn="l" rtl="0">
                        <a:lnSpc>
                          <a:spcPct val="115000"/>
                        </a:lnSpc>
                        <a:spcBef>
                          <a:spcPts val="0"/>
                        </a:spcBef>
                        <a:spcAft>
                          <a:spcPts val="0"/>
                        </a:spcAft>
                        <a:buNone/>
                      </a:pPr>
                      <a:r>
                        <a:rPr lang="en-GB" sz="1500"/>
                        <a:t>The delivery of computing services including servers, storage, databases and software over the internet rather than from a local server.</a:t>
                      </a:r>
                      <a:endParaRPr sz="1500"/>
                    </a:p>
                  </a:txBody>
                  <a:tcPr marL="48000" marR="48000" marT="2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595025">
                <a:tc>
                  <a:txBody>
                    <a:bodyPr/>
                    <a:lstStyle/>
                    <a:p>
                      <a:pPr marL="35999" marR="35999" lvl="0" indent="0" algn="l" rtl="0">
                        <a:lnSpc>
                          <a:spcPct val="115000"/>
                        </a:lnSpc>
                        <a:spcBef>
                          <a:spcPts val="0"/>
                        </a:spcBef>
                        <a:spcAft>
                          <a:spcPts val="0"/>
                        </a:spcAft>
                        <a:buNone/>
                      </a:pPr>
                      <a:r>
                        <a:rPr lang="en-GB" sz="1500" b="1"/>
                        <a:t>Artificial intelligence</a:t>
                      </a:r>
                      <a:endParaRPr sz="1500" b="1"/>
                    </a:p>
                  </a:txBody>
                  <a:tcPr marL="48000" marR="48000" marT="2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5999" marR="35999" lvl="0" indent="0" algn="l" rtl="0">
                        <a:lnSpc>
                          <a:spcPct val="115000"/>
                        </a:lnSpc>
                        <a:spcBef>
                          <a:spcPts val="0"/>
                        </a:spcBef>
                        <a:spcAft>
                          <a:spcPts val="0"/>
                        </a:spcAft>
                        <a:buNone/>
                      </a:pPr>
                      <a:r>
                        <a:rPr lang="en-GB" sz="1500"/>
                        <a:t>Computer systems that can perform tasks that normally require human intelligence, such as learning, problem-solving and decision-making.</a:t>
                      </a:r>
                      <a:endParaRPr sz="1500"/>
                    </a:p>
                  </a:txBody>
                  <a:tcPr marL="48000" marR="48000" marT="2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595025">
                <a:tc>
                  <a:txBody>
                    <a:bodyPr/>
                    <a:lstStyle/>
                    <a:p>
                      <a:pPr marL="35999" marR="35999" lvl="0" indent="0" algn="l" rtl="0">
                        <a:lnSpc>
                          <a:spcPct val="115000"/>
                        </a:lnSpc>
                        <a:spcBef>
                          <a:spcPts val="0"/>
                        </a:spcBef>
                        <a:spcAft>
                          <a:spcPts val="0"/>
                        </a:spcAft>
                        <a:buNone/>
                      </a:pPr>
                      <a:r>
                        <a:rPr lang="en-GB" sz="1500" b="1"/>
                        <a:t>Cybersecurity</a:t>
                      </a:r>
                      <a:endParaRPr sz="1500" b="1"/>
                    </a:p>
                  </a:txBody>
                  <a:tcPr marL="48000" marR="48000" marT="2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5999" marR="35999" lvl="0" indent="0" algn="l" rtl="0">
                        <a:lnSpc>
                          <a:spcPct val="115000"/>
                        </a:lnSpc>
                        <a:spcBef>
                          <a:spcPts val="0"/>
                        </a:spcBef>
                        <a:spcAft>
                          <a:spcPts val="0"/>
                        </a:spcAft>
                        <a:buNone/>
                      </a:pPr>
                      <a:r>
                        <a:rPr lang="en-GB" sz="1500" dirty="0"/>
                        <a:t>The practice of protecting computer systems, networks and data from digital attacks, unauthorised access and damage.</a:t>
                      </a:r>
                      <a:endParaRPr sz="1500" dirty="0"/>
                    </a:p>
                  </a:txBody>
                  <a:tcPr marL="48000" marR="48000" marT="2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prstGeom prst="rect">
            <a:avLst/>
          </a:prstGeom>
        </p:spPr>
        <p:txBody>
          <a:bodyPr spcFirstLastPara="1" vert="horz" wrap="square" lIns="121900" tIns="121900" rIns="121900" bIns="121900" rtlCol="0" anchor="t" anchorCtr="0">
            <a:normAutofit fontScale="90000"/>
          </a:bodyPr>
          <a:lstStyle/>
          <a:p>
            <a:pPr>
              <a:buClr>
                <a:schemeClr val="dk1"/>
              </a:buClr>
              <a:buSzPct val="39285"/>
            </a:pPr>
            <a:r>
              <a:rPr lang="en-GB"/>
              <a:t>What is a Digital Strategy?</a:t>
            </a:r>
            <a:endParaRPr/>
          </a:p>
          <a:p>
            <a:pPr>
              <a:buClr>
                <a:schemeClr val="dk1"/>
              </a:buClr>
              <a:buSzPct val="39285"/>
            </a:pPr>
            <a:endParaRPr/>
          </a:p>
          <a:p>
            <a:endParaRPr/>
          </a:p>
        </p:txBody>
      </p:sp>
      <p:sp>
        <p:nvSpPr>
          <p:cNvPr id="85" name="Google Shape;85;p18"/>
          <p:cNvSpPr txBox="1"/>
          <p:nvPr/>
        </p:nvSpPr>
        <p:spPr>
          <a:xfrm>
            <a:off x="520600" y="1435101"/>
            <a:ext cx="11150800" cy="4491567"/>
          </a:xfrm>
          <a:prstGeom prst="rect">
            <a:avLst/>
          </a:prstGeom>
          <a:noFill/>
          <a:ln>
            <a:noFill/>
          </a:ln>
        </p:spPr>
        <p:txBody>
          <a:bodyPr spcFirstLastPara="1" wrap="square" lIns="121900" tIns="121900" rIns="121900" bIns="121900" anchor="t" anchorCtr="0">
            <a:normAutofit lnSpcReduction="10000"/>
          </a:bodyPr>
          <a:lstStyle/>
          <a:p>
            <a:pPr>
              <a:lnSpc>
                <a:spcPct val="115000"/>
              </a:lnSpc>
            </a:pPr>
            <a:r>
              <a:rPr lang="en-GB" sz="1867" dirty="0">
                <a:solidFill>
                  <a:schemeClr val="dk1"/>
                </a:solidFill>
                <a:latin typeface="Arial" panose="020B0604020202020204" pitchFamily="34" charset="0"/>
                <a:cs typeface="Arial" panose="020B0604020202020204" pitchFamily="34" charset="0"/>
              </a:rPr>
              <a:t>A digital strategy is a business’s</a:t>
            </a:r>
            <a:r>
              <a:rPr lang="en-GB" sz="1867" b="1" dirty="0">
                <a:solidFill>
                  <a:schemeClr val="dk1"/>
                </a:solidFill>
                <a:latin typeface="Arial" panose="020B0604020202020204" pitchFamily="34" charset="0"/>
                <a:cs typeface="Arial" panose="020B0604020202020204" pitchFamily="34" charset="0"/>
              </a:rPr>
              <a:t> high-level plan for how it will use technology to improve its performance and achieve its objectives. </a:t>
            </a:r>
            <a:r>
              <a:rPr lang="en-GB" sz="1867" dirty="0">
                <a:solidFill>
                  <a:schemeClr val="dk1"/>
                </a:solidFill>
                <a:latin typeface="Arial" panose="020B0604020202020204" pitchFamily="34" charset="0"/>
                <a:cs typeface="Arial" panose="020B0604020202020204" pitchFamily="34" charset="0"/>
              </a:rPr>
              <a:t>It goes far beyond just having a social media account or a website!</a:t>
            </a:r>
          </a:p>
          <a:p>
            <a:pPr>
              <a:lnSpc>
                <a:spcPct val="115000"/>
              </a:lnSpc>
              <a:spcBef>
                <a:spcPts val="1867"/>
              </a:spcBef>
            </a:pPr>
            <a:r>
              <a:rPr lang="en-GB" sz="1867" b="1" dirty="0">
                <a:solidFill>
                  <a:schemeClr val="dk1"/>
                </a:solidFill>
                <a:latin typeface="Arial" panose="020B0604020202020204" pitchFamily="34" charset="0"/>
                <a:cs typeface="Arial" panose="020B0604020202020204" pitchFamily="34" charset="0"/>
              </a:rPr>
              <a:t>The analogy:</a:t>
            </a:r>
          </a:p>
          <a:p>
            <a:pPr marL="609585" indent="-440256">
              <a:lnSpc>
                <a:spcPct val="115000"/>
              </a:lnSpc>
              <a:spcBef>
                <a:spcPts val="800"/>
              </a:spcBef>
              <a:buClr>
                <a:schemeClr val="dk1"/>
              </a:buClr>
              <a:buSzPts val="1400"/>
              <a:buChar char="●"/>
            </a:pPr>
            <a:r>
              <a:rPr lang="en-GB" sz="1867" dirty="0">
                <a:solidFill>
                  <a:schemeClr val="dk1"/>
                </a:solidFill>
                <a:latin typeface="Arial" panose="020B0604020202020204" pitchFamily="34" charset="0"/>
                <a:cs typeface="Arial" panose="020B0604020202020204" pitchFamily="34" charset="0"/>
              </a:rPr>
              <a:t>A traditional business is like an old sailing ship, relying on manual processes and established routes.</a:t>
            </a:r>
          </a:p>
          <a:p>
            <a:pPr marL="609585" indent="-440256">
              <a:lnSpc>
                <a:spcPct val="115000"/>
              </a:lnSpc>
              <a:spcBef>
                <a:spcPts val="800"/>
              </a:spcBef>
              <a:buClr>
                <a:schemeClr val="dk1"/>
              </a:buClr>
              <a:buSzPts val="1400"/>
              <a:buChar char="●"/>
            </a:pPr>
            <a:r>
              <a:rPr lang="en-GB" sz="1867" dirty="0">
                <a:solidFill>
                  <a:schemeClr val="dk1"/>
                </a:solidFill>
                <a:latin typeface="Arial" panose="020B0604020202020204" pitchFamily="34" charset="0"/>
                <a:cs typeface="Arial" panose="020B0604020202020204" pitchFamily="34" charset="0"/>
              </a:rPr>
              <a:t>Implementing a digital strategy is like upgrading that ship with satellite navigation, real-time weather data and a powerful new engine - it fundamentally changes how the business operates.</a:t>
            </a:r>
          </a:p>
          <a:p>
            <a:pPr marL="609585" indent="-440256">
              <a:lnSpc>
                <a:spcPct val="115000"/>
              </a:lnSpc>
              <a:spcBef>
                <a:spcPts val="800"/>
              </a:spcBef>
              <a:buClr>
                <a:schemeClr val="dk1"/>
              </a:buClr>
              <a:buSzPts val="1400"/>
              <a:buChar char="●"/>
            </a:pPr>
            <a:r>
              <a:rPr lang="en-GB" sz="1867" dirty="0">
                <a:solidFill>
                  <a:schemeClr val="dk1"/>
                </a:solidFill>
                <a:latin typeface="Arial" panose="020B0604020202020204" pitchFamily="34" charset="0"/>
                <a:cs typeface="Arial" panose="020B0604020202020204" pitchFamily="34" charset="0"/>
              </a:rPr>
              <a:t>A digital strategy must be integrated across every area of the business - marketing, operations, HR and finance - not treated as a standalone IT project.</a:t>
            </a:r>
          </a:p>
          <a:p>
            <a:pPr marL="609585" indent="-440256">
              <a:lnSpc>
                <a:spcPct val="115000"/>
              </a:lnSpc>
              <a:spcBef>
                <a:spcPts val="800"/>
              </a:spcBef>
              <a:buClr>
                <a:schemeClr val="dk1"/>
              </a:buClr>
              <a:buSzPts val="1400"/>
              <a:buChar char="●"/>
            </a:pPr>
            <a:r>
              <a:rPr lang="en-GB" sz="1867" dirty="0">
                <a:solidFill>
                  <a:schemeClr val="dk1"/>
                </a:solidFill>
                <a:latin typeface="Arial" panose="020B0604020202020204" pitchFamily="34" charset="0"/>
                <a:cs typeface="Arial" panose="020B0604020202020204" pitchFamily="34" charset="0"/>
              </a:rPr>
              <a:t>The goal is digital transformation: fundamentally changing how the business operates and delivers value to customers through technology and a digital culture.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prstGeom prst="rect">
            <a:avLst/>
          </a:prstGeom>
        </p:spPr>
        <p:txBody>
          <a:bodyPr spcFirstLastPara="1" vert="horz" wrap="square" lIns="121900" tIns="121900" rIns="121900" bIns="121900" rtlCol="0" anchor="t" anchorCtr="0">
            <a:normAutofit fontScale="90000"/>
          </a:bodyPr>
          <a:lstStyle/>
          <a:p>
            <a:pPr>
              <a:buClr>
                <a:schemeClr val="dk1"/>
              </a:buClr>
              <a:buSzPct val="39285"/>
            </a:pPr>
            <a:r>
              <a:rPr lang="en-GB" dirty="0"/>
              <a:t>Impact on Functional Areas and Value</a:t>
            </a:r>
            <a:endParaRPr dirty="0"/>
          </a:p>
          <a:p>
            <a:pPr>
              <a:buClr>
                <a:schemeClr val="dk1"/>
              </a:buClr>
              <a:buSzPct val="39285"/>
            </a:pPr>
            <a:endParaRPr dirty="0"/>
          </a:p>
          <a:p>
            <a:endParaRPr dirty="0"/>
          </a:p>
        </p:txBody>
      </p:sp>
      <p:sp>
        <p:nvSpPr>
          <p:cNvPr id="85" name="Google Shape;85;p18"/>
          <p:cNvSpPr txBox="1"/>
          <p:nvPr/>
        </p:nvSpPr>
        <p:spPr>
          <a:xfrm>
            <a:off x="520600" y="1435101"/>
            <a:ext cx="11150800" cy="4525433"/>
          </a:xfrm>
          <a:prstGeom prst="rect">
            <a:avLst/>
          </a:prstGeom>
          <a:noFill/>
          <a:ln>
            <a:noFill/>
          </a:ln>
        </p:spPr>
        <p:txBody>
          <a:bodyPr spcFirstLastPara="1" wrap="square" lIns="121900" tIns="121900" rIns="121900" bIns="121900" anchor="t" anchorCtr="0">
            <a:normAutofit lnSpcReduction="10000"/>
          </a:bodyPr>
          <a:lstStyle/>
          <a:p>
            <a:pPr>
              <a:lnSpc>
                <a:spcPct val="115000"/>
              </a:lnSpc>
            </a:pPr>
            <a:r>
              <a:rPr lang="en-GB" sz="1867" dirty="0">
                <a:solidFill>
                  <a:schemeClr val="dk1"/>
                </a:solidFill>
                <a:latin typeface="Arial" panose="020B0604020202020204" pitchFamily="34" charset="0"/>
                <a:cs typeface="Arial" panose="020B0604020202020204" pitchFamily="34" charset="0"/>
              </a:rPr>
              <a:t>An effective digital strategy impacts every single part of the business, creating value through efficiency, insight and new revenue opportunities.</a:t>
            </a:r>
          </a:p>
          <a:p>
            <a:pPr>
              <a:lnSpc>
                <a:spcPct val="115000"/>
              </a:lnSpc>
              <a:spcBef>
                <a:spcPts val="1867"/>
              </a:spcBef>
            </a:pPr>
            <a:r>
              <a:rPr lang="en-GB" sz="1867" b="1" dirty="0">
                <a:solidFill>
                  <a:schemeClr val="dk1"/>
                </a:solidFill>
                <a:latin typeface="Arial" panose="020B0604020202020204" pitchFamily="34" charset="0"/>
                <a:cs typeface="Arial" panose="020B0604020202020204" pitchFamily="34" charset="0"/>
              </a:rPr>
              <a:t>Impact across the business:</a:t>
            </a:r>
          </a:p>
          <a:p>
            <a:pPr marL="609585" indent="-440256">
              <a:lnSpc>
                <a:spcPct val="115000"/>
              </a:lnSpc>
              <a:spcBef>
                <a:spcPts val="800"/>
              </a:spcBef>
              <a:buClr>
                <a:schemeClr val="dk1"/>
              </a:buClr>
              <a:buSzPts val="1400"/>
              <a:buChar char="●"/>
            </a:pPr>
            <a:r>
              <a:rPr lang="en-GB" sz="1867" dirty="0">
                <a:solidFill>
                  <a:schemeClr val="dk1"/>
                </a:solidFill>
                <a:latin typeface="Arial" panose="020B0604020202020204" pitchFamily="34" charset="0"/>
                <a:cs typeface="Arial" panose="020B0604020202020204" pitchFamily="34" charset="0"/>
              </a:rPr>
              <a:t>Marketing: using social media, SEO and data analytics to reach and understand customers. For example, Gymshark uses TikTok influencers and data to target fitness enthusiasts precisely.</a:t>
            </a:r>
          </a:p>
          <a:p>
            <a:pPr marL="609585" indent="-440256">
              <a:lnSpc>
                <a:spcPct val="115000"/>
              </a:lnSpc>
              <a:spcBef>
                <a:spcPts val="800"/>
              </a:spcBef>
              <a:buClr>
                <a:schemeClr val="dk1"/>
              </a:buClr>
              <a:buSzPts val="1400"/>
              <a:buChar char="●"/>
            </a:pPr>
            <a:r>
              <a:rPr lang="en-GB" sz="1867" dirty="0">
                <a:solidFill>
                  <a:schemeClr val="dk1"/>
                </a:solidFill>
                <a:latin typeface="Arial" panose="020B0604020202020204" pitchFamily="34" charset="0"/>
                <a:cs typeface="Arial" panose="020B0604020202020204" pitchFamily="34" charset="0"/>
              </a:rPr>
              <a:t>Operations: using automation, robotics and data to improve efficiency. For example, Ocado’s robotic warehouses can process thousands of orders with minimal human intervention.</a:t>
            </a:r>
          </a:p>
          <a:p>
            <a:pPr marL="609585" indent="-440256">
              <a:lnSpc>
                <a:spcPct val="115000"/>
              </a:lnSpc>
              <a:spcBef>
                <a:spcPts val="800"/>
              </a:spcBef>
              <a:buClr>
                <a:schemeClr val="dk1"/>
              </a:buClr>
              <a:buSzPts val="1400"/>
              <a:buChar char="●"/>
            </a:pPr>
            <a:r>
              <a:rPr lang="en-GB" sz="1867" dirty="0">
                <a:solidFill>
                  <a:schemeClr val="dk1"/>
                </a:solidFill>
                <a:latin typeface="Arial" panose="020B0604020202020204" pitchFamily="34" charset="0"/>
                <a:cs typeface="Arial" panose="020B0604020202020204" pitchFamily="34" charset="0"/>
              </a:rPr>
              <a:t>HR: using platforms like LinkedIn for recruitment, remote working technology like Teams, and e-learning platforms for staff training and development.</a:t>
            </a:r>
          </a:p>
          <a:p>
            <a:pPr marL="609585" indent="-440256">
              <a:lnSpc>
                <a:spcPct val="115000"/>
              </a:lnSpc>
              <a:spcBef>
                <a:spcPts val="800"/>
              </a:spcBef>
              <a:buClr>
                <a:schemeClr val="dk1"/>
              </a:buClr>
              <a:buSzPts val="1400"/>
              <a:buChar char="●"/>
            </a:pPr>
            <a:r>
              <a:rPr lang="en-GB" sz="1867" dirty="0">
                <a:solidFill>
                  <a:schemeClr val="dk1"/>
                </a:solidFill>
                <a:latin typeface="Arial" panose="020B0604020202020204" pitchFamily="34" charset="0"/>
                <a:cs typeface="Arial" panose="020B0604020202020204" pitchFamily="34" charset="0"/>
              </a:rPr>
              <a:t>Finance: using cloud-based software like Xero for real-time financial data, and online payment systems. For example, Next plc created a huge new revenue stream selling other brands on its website.</a:t>
            </a:r>
          </a:p>
        </p:txBody>
      </p:sp>
      <p:pic>
        <p:nvPicPr>
          <p:cNvPr id="2" name="Picture 1">
            <a:extLst>
              <a:ext uri="{FF2B5EF4-FFF2-40B4-BE49-F238E27FC236}">
                <a16:creationId xmlns:a16="http://schemas.microsoft.com/office/drawing/2014/main" id="{0C684912-2A0C-7A56-125E-2C36BBE79AC1}"/>
              </a:ext>
            </a:extLst>
          </p:cNvPr>
          <p:cNvPicPr>
            <a:picLocks noChangeAspect="1"/>
          </p:cNvPicPr>
          <p:nvPr/>
        </p:nvPicPr>
        <p:blipFill>
          <a:blip r:embed="rId3"/>
          <a:stretch>
            <a:fillRect/>
          </a:stretch>
        </p:blipFill>
        <p:spPr>
          <a:xfrm>
            <a:off x="8291998" y="167366"/>
            <a:ext cx="852002" cy="852002"/>
          </a:xfrm>
          <a:prstGeom prst="rect">
            <a:avLst/>
          </a:prstGeom>
        </p:spPr>
      </p:pic>
      <p:pic>
        <p:nvPicPr>
          <p:cNvPr id="3" name="Picture 2">
            <a:extLst>
              <a:ext uri="{FF2B5EF4-FFF2-40B4-BE49-F238E27FC236}">
                <a16:creationId xmlns:a16="http://schemas.microsoft.com/office/drawing/2014/main" id="{CF4A4482-A9DD-A40A-77A7-16E3F320A191}"/>
              </a:ext>
            </a:extLst>
          </p:cNvPr>
          <p:cNvPicPr>
            <a:picLocks noChangeAspect="1"/>
          </p:cNvPicPr>
          <p:nvPr/>
        </p:nvPicPr>
        <p:blipFill rotWithShape="1">
          <a:blip r:embed="rId4"/>
          <a:srcRect l="15561" t="26352" r="14237" b="32532"/>
          <a:stretch/>
        </p:blipFill>
        <p:spPr>
          <a:xfrm>
            <a:off x="9395926" y="167366"/>
            <a:ext cx="1334278" cy="457201"/>
          </a:xfrm>
          <a:prstGeom prst="rect">
            <a:avLst/>
          </a:prstGeom>
        </p:spPr>
      </p:pic>
      <p:pic>
        <p:nvPicPr>
          <p:cNvPr id="4" name="Picture 3">
            <a:extLst>
              <a:ext uri="{FF2B5EF4-FFF2-40B4-BE49-F238E27FC236}">
                <a16:creationId xmlns:a16="http://schemas.microsoft.com/office/drawing/2014/main" id="{B61E7DCF-6837-4736-2E68-AE3004B20D7E}"/>
              </a:ext>
            </a:extLst>
          </p:cNvPr>
          <p:cNvPicPr>
            <a:picLocks noChangeAspect="1"/>
          </p:cNvPicPr>
          <p:nvPr/>
        </p:nvPicPr>
        <p:blipFill>
          <a:blip r:embed="rId5"/>
          <a:stretch>
            <a:fillRect/>
          </a:stretch>
        </p:blipFill>
        <p:spPr>
          <a:xfrm>
            <a:off x="10982130" y="167366"/>
            <a:ext cx="720440" cy="763600"/>
          </a:xfrm>
          <a:prstGeom prst="rect">
            <a:avLst/>
          </a:prstGeom>
        </p:spPr>
      </p:pic>
      <p:pic>
        <p:nvPicPr>
          <p:cNvPr id="5" name="Picture 4">
            <a:extLst>
              <a:ext uri="{FF2B5EF4-FFF2-40B4-BE49-F238E27FC236}">
                <a16:creationId xmlns:a16="http://schemas.microsoft.com/office/drawing/2014/main" id="{0291B46B-10B8-7371-06C4-B6642C3E78F2}"/>
              </a:ext>
            </a:extLst>
          </p:cNvPr>
          <p:cNvPicPr>
            <a:picLocks noChangeAspect="1"/>
          </p:cNvPicPr>
          <p:nvPr/>
        </p:nvPicPr>
        <p:blipFill>
          <a:blip r:embed="rId6"/>
          <a:stretch>
            <a:fillRect/>
          </a:stretch>
        </p:blipFill>
        <p:spPr>
          <a:xfrm>
            <a:off x="9734064" y="756439"/>
            <a:ext cx="726136" cy="72613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prstGeom prst="rect">
            <a:avLst/>
          </a:prstGeom>
        </p:spPr>
        <p:txBody>
          <a:bodyPr spcFirstLastPara="1" vert="horz" wrap="square" lIns="121900" tIns="121900" rIns="121900" bIns="121900" rtlCol="0" anchor="t" anchorCtr="0">
            <a:normAutofit fontScale="90000"/>
          </a:bodyPr>
          <a:lstStyle/>
          <a:p>
            <a:pPr>
              <a:buClr>
                <a:schemeClr val="dk1"/>
              </a:buClr>
              <a:buSzPct val="39285"/>
            </a:pPr>
            <a:r>
              <a:rPr lang="en-GB"/>
              <a:t>Challenges of a Digital Strategy</a:t>
            </a:r>
            <a:endParaRPr/>
          </a:p>
          <a:p>
            <a:pPr>
              <a:buClr>
                <a:schemeClr val="dk1"/>
              </a:buClr>
              <a:buSzPct val="39285"/>
            </a:pPr>
            <a:endParaRPr/>
          </a:p>
          <a:p>
            <a:endParaRPr/>
          </a:p>
        </p:txBody>
      </p:sp>
      <p:sp>
        <p:nvSpPr>
          <p:cNvPr id="85" name="Google Shape;85;p18"/>
          <p:cNvSpPr txBox="1"/>
          <p:nvPr/>
        </p:nvSpPr>
        <p:spPr>
          <a:xfrm>
            <a:off x="520600" y="1435100"/>
            <a:ext cx="11150800" cy="4378677"/>
          </a:xfrm>
          <a:prstGeom prst="rect">
            <a:avLst/>
          </a:prstGeom>
          <a:noFill/>
          <a:ln>
            <a:noFill/>
          </a:ln>
        </p:spPr>
        <p:txBody>
          <a:bodyPr spcFirstLastPara="1" wrap="square" lIns="121900" tIns="121900" rIns="121900" bIns="121900" anchor="t" anchorCtr="0">
            <a:normAutofit fontScale="92500"/>
          </a:bodyPr>
          <a:lstStyle/>
          <a:p>
            <a:pPr>
              <a:lnSpc>
                <a:spcPct val="115000"/>
              </a:lnSpc>
            </a:pPr>
            <a:r>
              <a:rPr lang="en-GB" sz="1867" dirty="0">
                <a:solidFill>
                  <a:schemeClr val="dk1"/>
                </a:solidFill>
                <a:latin typeface="Arial" panose="020B0604020202020204" pitchFamily="34" charset="0"/>
                <a:cs typeface="Arial" panose="020B0604020202020204" pitchFamily="34" charset="0"/>
              </a:rPr>
              <a:t>While a digital strategy offers clear benefits, businesses face significant challenges in implementation that must be carefully managed.</a:t>
            </a:r>
          </a:p>
          <a:p>
            <a:pPr>
              <a:lnSpc>
                <a:spcPct val="115000"/>
              </a:lnSpc>
              <a:spcBef>
                <a:spcPts val="1867"/>
              </a:spcBef>
            </a:pPr>
            <a:r>
              <a:rPr lang="en-GB" sz="1867" b="1" dirty="0">
                <a:solidFill>
                  <a:schemeClr val="dk1"/>
                </a:solidFill>
                <a:latin typeface="Arial" panose="020B0604020202020204" pitchFamily="34" charset="0"/>
                <a:cs typeface="Arial" panose="020B0604020202020204" pitchFamily="34" charset="0"/>
              </a:rPr>
              <a:t>Key challenges:</a:t>
            </a:r>
          </a:p>
          <a:p>
            <a:pPr marL="609585" indent="-440256">
              <a:lnSpc>
                <a:spcPct val="115000"/>
              </a:lnSpc>
              <a:spcBef>
                <a:spcPts val="800"/>
              </a:spcBef>
              <a:buClr>
                <a:schemeClr val="dk1"/>
              </a:buClr>
              <a:buSzPts val="1400"/>
              <a:buChar char="●"/>
            </a:pPr>
            <a:r>
              <a:rPr lang="en-GB" sz="1867" b="1" dirty="0">
                <a:solidFill>
                  <a:schemeClr val="dk1"/>
                </a:solidFill>
                <a:latin typeface="Arial" panose="020B0604020202020204" pitchFamily="34" charset="0"/>
                <a:cs typeface="Arial" panose="020B0604020202020204" pitchFamily="34" charset="0"/>
              </a:rPr>
              <a:t>High cost of investment: </a:t>
            </a:r>
            <a:r>
              <a:rPr lang="en-GB" sz="1867" dirty="0">
                <a:solidFill>
                  <a:schemeClr val="dk1"/>
                </a:solidFill>
                <a:latin typeface="Arial" panose="020B0604020202020204" pitchFamily="34" charset="0"/>
                <a:cs typeface="Arial" panose="020B0604020202020204" pitchFamily="34" charset="0"/>
              </a:rPr>
              <a:t>implementing new software, hardware and digital systems requires significant upfront capital investment that smaller businesses may struggle to fund.</a:t>
            </a:r>
          </a:p>
          <a:p>
            <a:pPr marL="609585" indent="-440256">
              <a:lnSpc>
                <a:spcPct val="115000"/>
              </a:lnSpc>
              <a:spcBef>
                <a:spcPts val="800"/>
              </a:spcBef>
              <a:buClr>
                <a:schemeClr val="dk1"/>
              </a:buClr>
              <a:buSzPts val="1400"/>
              <a:buChar char="●"/>
            </a:pPr>
            <a:r>
              <a:rPr lang="en-GB" sz="1867" b="1" dirty="0">
                <a:solidFill>
                  <a:schemeClr val="dk1"/>
                </a:solidFill>
                <a:latin typeface="Arial" panose="020B0604020202020204" pitchFamily="34" charset="0"/>
                <a:cs typeface="Arial" panose="020B0604020202020204" pitchFamily="34" charset="0"/>
              </a:rPr>
              <a:t>Increased cybersecurity risks: </a:t>
            </a:r>
            <a:r>
              <a:rPr lang="en-GB" sz="1867" dirty="0">
                <a:solidFill>
                  <a:schemeClr val="dk1"/>
                </a:solidFill>
                <a:latin typeface="Arial" panose="020B0604020202020204" pitchFamily="34" charset="0"/>
                <a:cs typeface="Arial" panose="020B0604020202020204" pitchFamily="34" charset="0"/>
              </a:rPr>
              <a:t>greater reliance on digital systems makes the business a more attractive target for cyber-attacks. A single attack on a key supplier can disrupt an entire interconnected supply chain.</a:t>
            </a:r>
          </a:p>
          <a:p>
            <a:pPr marL="609585" indent="-440256">
              <a:lnSpc>
                <a:spcPct val="115000"/>
              </a:lnSpc>
              <a:spcBef>
                <a:spcPts val="800"/>
              </a:spcBef>
              <a:buClr>
                <a:schemeClr val="dk1"/>
              </a:buClr>
              <a:buSzPts val="1400"/>
              <a:buChar char="●"/>
            </a:pPr>
            <a:r>
              <a:rPr lang="en-GB" sz="1867" b="1" dirty="0">
                <a:solidFill>
                  <a:schemeClr val="dk1"/>
                </a:solidFill>
                <a:latin typeface="Arial" panose="020B0604020202020204" pitchFamily="34" charset="0"/>
                <a:cs typeface="Arial" panose="020B0604020202020204" pitchFamily="34" charset="0"/>
              </a:rPr>
              <a:t>Need for new skills: </a:t>
            </a:r>
            <a:r>
              <a:rPr lang="en-GB" sz="1867" dirty="0">
                <a:solidFill>
                  <a:schemeClr val="dk1"/>
                </a:solidFill>
                <a:latin typeface="Arial" panose="020B0604020202020204" pitchFamily="34" charset="0"/>
                <a:cs typeface="Arial" panose="020B0604020202020204" pitchFamily="34" charset="0"/>
              </a:rPr>
              <a:t>the existing workforce may need significant retraining, and recruiting specialist digital talent is expensive and highly competitive.</a:t>
            </a:r>
          </a:p>
          <a:p>
            <a:pPr marL="609585" indent="-440256">
              <a:lnSpc>
                <a:spcPct val="115000"/>
              </a:lnSpc>
              <a:spcBef>
                <a:spcPts val="800"/>
              </a:spcBef>
              <a:buClr>
                <a:schemeClr val="dk1"/>
              </a:buClr>
              <a:buSzPts val="1400"/>
              <a:buChar char="●"/>
            </a:pPr>
            <a:r>
              <a:rPr lang="en-GB" sz="1867" b="1" dirty="0">
                <a:solidFill>
                  <a:schemeClr val="dk1"/>
                </a:solidFill>
                <a:latin typeface="Arial" panose="020B0604020202020204" pitchFamily="34" charset="0"/>
                <a:cs typeface="Arial" panose="020B0604020202020204" pitchFamily="34" charset="0"/>
              </a:rPr>
              <a:t>Pace of technological change: </a:t>
            </a:r>
            <a:r>
              <a:rPr lang="en-GB" sz="1867" dirty="0">
                <a:solidFill>
                  <a:schemeClr val="dk1"/>
                </a:solidFill>
                <a:latin typeface="Arial" panose="020B0604020202020204" pitchFamily="34" charset="0"/>
                <a:cs typeface="Arial" panose="020B0604020202020204" pitchFamily="34" charset="0"/>
              </a:rPr>
              <a:t>technology evolves incredibly quickly. A digital strategy developed today could be outdated in a few years, requiring constant review and reinvestment.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prstGeom prst="rect">
            <a:avLst/>
          </a:prstGeom>
        </p:spPr>
        <p:txBody>
          <a:bodyPr spcFirstLastPara="1" vert="horz" wrap="square" lIns="121900" tIns="121900" rIns="121900" bIns="121900" rtlCol="0" anchor="t" anchorCtr="0">
            <a:normAutofit fontScale="90000"/>
          </a:bodyPr>
          <a:lstStyle/>
          <a:p>
            <a:pPr>
              <a:buClr>
                <a:schemeClr val="dk1"/>
              </a:buClr>
              <a:buSzPct val="39285"/>
            </a:pPr>
            <a:r>
              <a:rPr lang="en-GB"/>
              <a:t>Digital Strategy - Examples</a:t>
            </a:r>
            <a:endParaRPr/>
          </a:p>
          <a:p>
            <a:pPr>
              <a:buClr>
                <a:schemeClr val="dk1"/>
              </a:buClr>
              <a:buSzPct val="39285"/>
            </a:pPr>
            <a:endParaRPr/>
          </a:p>
          <a:p>
            <a:endParaRPr/>
          </a:p>
        </p:txBody>
      </p:sp>
      <p:sp>
        <p:nvSpPr>
          <p:cNvPr id="85" name="Google Shape;85;p18"/>
          <p:cNvSpPr txBox="1"/>
          <p:nvPr/>
        </p:nvSpPr>
        <p:spPr>
          <a:xfrm>
            <a:off x="520600" y="1435101"/>
            <a:ext cx="11150800" cy="4389967"/>
          </a:xfrm>
          <a:prstGeom prst="rect">
            <a:avLst/>
          </a:prstGeom>
          <a:noFill/>
          <a:ln>
            <a:noFill/>
          </a:ln>
        </p:spPr>
        <p:txBody>
          <a:bodyPr spcFirstLastPara="1" wrap="square" lIns="121900" tIns="121900" rIns="121900" bIns="121900" anchor="t" anchorCtr="0">
            <a:normAutofit fontScale="92500" lnSpcReduction="10000"/>
          </a:bodyPr>
          <a:lstStyle/>
          <a:p>
            <a:pPr>
              <a:lnSpc>
                <a:spcPct val="115000"/>
              </a:lnSpc>
            </a:pPr>
            <a:r>
              <a:rPr lang="en-GB" sz="1867" b="1" dirty="0">
                <a:solidFill>
                  <a:schemeClr val="dk1"/>
                </a:solidFill>
                <a:latin typeface="Arial" panose="020B0604020202020204" pitchFamily="34" charset="0"/>
                <a:cs typeface="Arial" panose="020B0604020202020204" pitchFamily="34" charset="0"/>
              </a:rPr>
              <a:t>Real-World Examples:</a:t>
            </a:r>
          </a:p>
          <a:p>
            <a:pPr marL="609585" indent="-440256">
              <a:lnSpc>
                <a:spcPct val="115000"/>
              </a:lnSpc>
              <a:spcBef>
                <a:spcPts val="1333"/>
              </a:spcBef>
              <a:buClr>
                <a:schemeClr val="dk1"/>
              </a:buClr>
              <a:buSzPts val="1400"/>
              <a:buChar char="●"/>
            </a:pPr>
            <a:r>
              <a:rPr lang="en-GB" sz="1867" b="1" dirty="0">
                <a:solidFill>
                  <a:schemeClr val="dk1"/>
                </a:solidFill>
                <a:latin typeface="Arial" panose="020B0604020202020204" pitchFamily="34" charset="0"/>
                <a:cs typeface="Arial" panose="020B0604020202020204" pitchFamily="34" charset="0"/>
              </a:rPr>
              <a:t>Domino’s Pizza: </a:t>
            </a:r>
            <a:r>
              <a:rPr lang="en-GB" sz="1867" dirty="0">
                <a:solidFill>
                  <a:schemeClr val="dk1"/>
                </a:solidFill>
                <a:latin typeface="Arial" panose="020B0604020202020204" pitchFamily="34" charset="0"/>
                <a:cs typeface="Arial" panose="020B0604020202020204" pitchFamily="34" charset="0"/>
              </a:rPr>
              <a:t>Domino’s transformed itself from a traditional takeaway business into a digital-first e-commerce powerhouse. Over 90% of its orders now come through digital channels. Its mobile app, Pizza Tracker and one-click ordering have fundamentally changed the customer experience while its digital supply chain systems have dramatically improved operational efficiency.</a:t>
            </a:r>
          </a:p>
          <a:p>
            <a:pPr marL="609585" indent="-440256">
              <a:lnSpc>
                <a:spcPct val="115000"/>
              </a:lnSpc>
              <a:spcBef>
                <a:spcPts val="1333"/>
              </a:spcBef>
              <a:buClr>
                <a:schemeClr val="dk1"/>
              </a:buClr>
              <a:buSzPts val="1400"/>
              <a:buChar char="●"/>
            </a:pPr>
            <a:r>
              <a:rPr lang="en-GB" sz="1867" b="1" dirty="0">
                <a:solidFill>
                  <a:schemeClr val="dk1"/>
                </a:solidFill>
                <a:latin typeface="Arial" panose="020B0604020202020204" pitchFamily="34" charset="0"/>
                <a:cs typeface="Arial" panose="020B0604020202020204" pitchFamily="34" charset="0"/>
              </a:rPr>
              <a:t>Ocado: </a:t>
            </a:r>
            <a:r>
              <a:rPr lang="en-GB" sz="1867" dirty="0">
                <a:solidFill>
                  <a:schemeClr val="dk1"/>
                </a:solidFill>
                <a:latin typeface="Arial" panose="020B0604020202020204" pitchFamily="34" charset="0"/>
                <a:cs typeface="Arial" panose="020B0604020202020204" pitchFamily="34" charset="0"/>
              </a:rPr>
              <a:t>Ocado built its entire business model around digital technology. Its robotic warehouses use AI and automation to process orders far more efficiently than traditional supermarkets. Ocado now licenses its technology platform to other retailers worldwide, creating a major new revenue stream from its digital capabilities.</a:t>
            </a:r>
          </a:p>
          <a:p>
            <a:pPr marL="609585" indent="-440256">
              <a:lnSpc>
                <a:spcPct val="115000"/>
              </a:lnSpc>
              <a:spcBef>
                <a:spcPts val="1333"/>
              </a:spcBef>
              <a:buClr>
                <a:schemeClr val="dk1"/>
              </a:buClr>
              <a:buSzPts val="1400"/>
              <a:buChar char="●"/>
            </a:pPr>
            <a:r>
              <a:rPr lang="en-GB" sz="1867" b="1" dirty="0">
                <a:solidFill>
                  <a:schemeClr val="dk1"/>
                </a:solidFill>
                <a:latin typeface="Arial" panose="020B0604020202020204" pitchFamily="34" charset="0"/>
                <a:cs typeface="Arial" panose="020B0604020202020204" pitchFamily="34" charset="0"/>
              </a:rPr>
              <a:t>Burberry: </a:t>
            </a:r>
            <a:r>
              <a:rPr lang="en-GB" sz="1867" dirty="0">
                <a:solidFill>
                  <a:schemeClr val="dk1"/>
                </a:solidFill>
                <a:latin typeface="Arial" panose="020B0604020202020204" pitchFamily="34" charset="0"/>
                <a:cs typeface="Arial" panose="020B0604020202020204" pitchFamily="34" charset="0"/>
              </a:rPr>
              <a:t>The luxury fashion brand invested heavily in digital strategy to reach younger consumers. It live-streamed fashion shows, created immersive digital store experiences and used data analytics to personalise marketing. This digital-first approach helped Burberry maintain its premium brand positioning while reaching a new generation of customers.</a:t>
            </a:r>
          </a:p>
        </p:txBody>
      </p:sp>
      <p:pic>
        <p:nvPicPr>
          <p:cNvPr id="2" name="Picture 1">
            <a:extLst>
              <a:ext uri="{FF2B5EF4-FFF2-40B4-BE49-F238E27FC236}">
                <a16:creationId xmlns:a16="http://schemas.microsoft.com/office/drawing/2014/main" id="{B63E80E3-C517-7419-CAB1-4DA5613BBD36}"/>
              </a:ext>
            </a:extLst>
          </p:cNvPr>
          <p:cNvPicPr>
            <a:picLocks noChangeAspect="1"/>
          </p:cNvPicPr>
          <p:nvPr/>
        </p:nvPicPr>
        <p:blipFill>
          <a:blip r:embed="rId3"/>
          <a:stretch>
            <a:fillRect/>
          </a:stretch>
        </p:blipFill>
        <p:spPr>
          <a:xfrm>
            <a:off x="6442690" y="439385"/>
            <a:ext cx="1071563" cy="1071563"/>
          </a:xfrm>
          <a:prstGeom prst="rect">
            <a:avLst/>
          </a:prstGeom>
        </p:spPr>
      </p:pic>
      <p:pic>
        <p:nvPicPr>
          <p:cNvPr id="3" name="Picture 2">
            <a:extLst>
              <a:ext uri="{FF2B5EF4-FFF2-40B4-BE49-F238E27FC236}">
                <a16:creationId xmlns:a16="http://schemas.microsoft.com/office/drawing/2014/main" id="{88666620-285C-282C-3688-355F7C5B0A64}"/>
              </a:ext>
            </a:extLst>
          </p:cNvPr>
          <p:cNvPicPr>
            <a:picLocks noChangeAspect="1"/>
          </p:cNvPicPr>
          <p:nvPr/>
        </p:nvPicPr>
        <p:blipFill>
          <a:blip r:embed="rId4"/>
          <a:stretch>
            <a:fillRect/>
          </a:stretch>
        </p:blipFill>
        <p:spPr>
          <a:xfrm>
            <a:off x="10221588" y="439384"/>
            <a:ext cx="1071563" cy="1071563"/>
          </a:xfrm>
          <a:prstGeom prst="rect">
            <a:avLst/>
          </a:prstGeom>
        </p:spPr>
      </p:pic>
      <p:pic>
        <p:nvPicPr>
          <p:cNvPr id="5" name="Picture 4">
            <a:extLst>
              <a:ext uri="{FF2B5EF4-FFF2-40B4-BE49-F238E27FC236}">
                <a16:creationId xmlns:a16="http://schemas.microsoft.com/office/drawing/2014/main" id="{E83EEE4E-F724-7DC8-00DB-FE885DADBA84}"/>
              </a:ext>
            </a:extLst>
          </p:cNvPr>
          <p:cNvPicPr>
            <a:picLocks noChangeAspect="1"/>
          </p:cNvPicPr>
          <p:nvPr/>
        </p:nvPicPr>
        <p:blipFill>
          <a:blip r:embed="rId5"/>
          <a:stretch>
            <a:fillRect/>
          </a:stretch>
        </p:blipFill>
        <p:spPr>
          <a:xfrm>
            <a:off x="8332139" y="439384"/>
            <a:ext cx="1071563" cy="107156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prstGeom prst="rect">
            <a:avLst/>
          </a:prstGeom>
        </p:spPr>
        <p:txBody>
          <a:bodyPr spcFirstLastPara="1" vert="horz" wrap="square" lIns="121900" tIns="121900" rIns="121900" bIns="121900" rtlCol="0" anchor="t" anchorCtr="0">
            <a:normAutofit fontScale="90000"/>
          </a:bodyPr>
          <a:lstStyle/>
          <a:p>
            <a:pPr>
              <a:buClr>
                <a:schemeClr val="dk1"/>
              </a:buClr>
              <a:buSzPct val="39285"/>
            </a:pPr>
            <a:r>
              <a:rPr lang="en-GB" dirty="0"/>
              <a:t>Summary</a:t>
            </a:r>
            <a:endParaRPr dirty="0"/>
          </a:p>
          <a:p>
            <a:pPr>
              <a:buClr>
                <a:schemeClr val="dk1"/>
              </a:buClr>
              <a:buSzPct val="39285"/>
            </a:pPr>
            <a:endParaRPr dirty="0"/>
          </a:p>
          <a:p>
            <a:endParaRPr dirty="0"/>
          </a:p>
        </p:txBody>
      </p:sp>
      <p:sp>
        <p:nvSpPr>
          <p:cNvPr id="85" name="Google Shape;85;p18"/>
          <p:cNvSpPr txBox="1"/>
          <p:nvPr/>
        </p:nvSpPr>
        <p:spPr>
          <a:xfrm>
            <a:off x="520600" y="1435101"/>
            <a:ext cx="11150800" cy="4031567"/>
          </a:xfrm>
          <a:prstGeom prst="rect">
            <a:avLst/>
          </a:prstGeom>
          <a:noFill/>
          <a:ln>
            <a:noFill/>
          </a:ln>
        </p:spPr>
        <p:txBody>
          <a:bodyPr spcFirstLastPara="1" wrap="square" lIns="121900" tIns="121900" rIns="121900" bIns="121900" anchor="t" anchorCtr="0">
            <a:normAutofit fontScale="92500" lnSpcReduction="20000"/>
          </a:bodyPr>
          <a:lstStyle/>
          <a:p>
            <a:pPr marL="609585" indent="-440256">
              <a:lnSpc>
                <a:spcPct val="115000"/>
              </a:lnSpc>
              <a:buClr>
                <a:schemeClr val="dk1"/>
              </a:buClr>
              <a:buSzPts val="1400"/>
              <a:buChar char="●"/>
            </a:pPr>
            <a:r>
              <a:rPr lang="en-GB" sz="1867" dirty="0">
                <a:solidFill>
                  <a:schemeClr val="dk1"/>
                </a:solidFill>
                <a:latin typeface="Arial" panose="020B0604020202020204" pitchFamily="34" charset="0"/>
                <a:cs typeface="Arial" panose="020B0604020202020204" pitchFamily="34" charset="0"/>
              </a:rPr>
              <a:t>A digital strategy is a plan to use technology across the whole business to achieve its objectives - not just a website or social media presence.</a:t>
            </a:r>
          </a:p>
          <a:p>
            <a:pPr marL="609585" indent="-440256">
              <a:lnSpc>
                <a:spcPct val="115000"/>
              </a:lnSpc>
              <a:spcBef>
                <a:spcPts val="800"/>
              </a:spcBef>
              <a:buClr>
                <a:schemeClr val="dk1"/>
              </a:buClr>
              <a:buSzPts val="1400"/>
              <a:buChar char="●"/>
            </a:pPr>
            <a:r>
              <a:rPr lang="en-GB" sz="1867" dirty="0">
                <a:solidFill>
                  <a:schemeClr val="dk1"/>
                </a:solidFill>
                <a:latin typeface="Arial" panose="020B0604020202020204" pitchFamily="34" charset="0"/>
                <a:cs typeface="Arial" panose="020B0604020202020204" pitchFamily="34" charset="0"/>
              </a:rPr>
              <a:t>Digital transformation means fundamentally changing how a business operates and delivers value through technology.</a:t>
            </a:r>
          </a:p>
          <a:p>
            <a:pPr marL="609585" indent="-440256">
              <a:lnSpc>
                <a:spcPct val="115000"/>
              </a:lnSpc>
              <a:spcBef>
                <a:spcPts val="800"/>
              </a:spcBef>
              <a:buClr>
                <a:schemeClr val="dk1"/>
              </a:buClr>
              <a:buSzPts val="1400"/>
              <a:buChar char="●"/>
            </a:pPr>
            <a:r>
              <a:rPr lang="en-GB" sz="1867" dirty="0">
                <a:solidFill>
                  <a:schemeClr val="dk1"/>
                </a:solidFill>
                <a:latin typeface="Arial" panose="020B0604020202020204" pitchFamily="34" charset="0"/>
                <a:cs typeface="Arial" panose="020B0604020202020204" pitchFamily="34" charset="0"/>
              </a:rPr>
              <a:t>A digital strategy impacts all functional areas: marketing, operations, HR and finance.</a:t>
            </a:r>
          </a:p>
          <a:p>
            <a:pPr marL="609585" indent="-440256">
              <a:lnSpc>
                <a:spcPct val="115000"/>
              </a:lnSpc>
              <a:spcBef>
                <a:spcPts val="800"/>
              </a:spcBef>
              <a:buClr>
                <a:schemeClr val="dk1"/>
              </a:buClr>
              <a:buSzPts val="1400"/>
              <a:buChar char="●"/>
            </a:pPr>
            <a:r>
              <a:rPr lang="en-GB" sz="1867" dirty="0">
                <a:solidFill>
                  <a:schemeClr val="dk1"/>
                </a:solidFill>
                <a:latin typeface="Arial" panose="020B0604020202020204" pitchFamily="34" charset="0"/>
                <a:cs typeface="Arial" panose="020B0604020202020204" pitchFamily="34" charset="0"/>
              </a:rPr>
              <a:t>Key value comes from improved efficiency, better customer understanding through big data, enhanced competitiveness and new revenue streams.</a:t>
            </a:r>
          </a:p>
          <a:p>
            <a:pPr marL="609585" indent="-440256">
              <a:lnSpc>
                <a:spcPct val="115000"/>
              </a:lnSpc>
              <a:spcBef>
                <a:spcPts val="800"/>
              </a:spcBef>
              <a:buClr>
                <a:schemeClr val="dk1"/>
              </a:buClr>
              <a:buSzPts val="1400"/>
              <a:buChar char="●"/>
            </a:pPr>
            <a:r>
              <a:rPr lang="en-GB" sz="1867" dirty="0">
                <a:solidFill>
                  <a:schemeClr val="dk1"/>
                </a:solidFill>
                <a:latin typeface="Arial" panose="020B0604020202020204" pitchFamily="34" charset="0"/>
                <a:cs typeface="Arial" panose="020B0604020202020204" pitchFamily="34" charset="0"/>
              </a:rPr>
              <a:t>However, businesses must manage the challenges of high investment costs, increased cybersecurity risk and the need for new digital skills.</a:t>
            </a:r>
          </a:p>
          <a:p>
            <a:pPr marL="609585" indent="-440256">
              <a:lnSpc>
                <a:spcPct val="115000"/>
              </a:lnSpc>
              <a:spcBef>
                <a:spcPts val="800"/>
              </a:spcBef>
              <a:buClr>
                <a:schemeClr val="dk1"/>
              </a:buClr>
              <a:buSzPts val="1400"/>
              <a:buChar char="●"/>
            </a:pPr>
            <a:r>
              <a:rPr lang="en-GB" sz="1867" dirty="0">
                <a:solidFill>
                  <a:schemeClr val="dk1"/>
                </a:solidFill>
                <a:latin typeface="Arial" panose="020B0604020202020204" pitchFamily="34" charset="0"/>
                <a:cs typeface="Arial" panose="020B0604020202020204" pitchFamily="34" charset="0"/>
              </a:rPr>
              <a:t>The pace of technological change means digital strategies require constant review and reinvestment.</a:t>
            </a:r>
          </a:p>
          <a:p>
            <a:pPr marL="609585" indent="-440256">
              <a:lnSpc>
                <a:spcPct val="115000"/>
              </a:lnSpc>
              <a:spcBef>
                <a:spcPts val="800"/>
              </a:spcBef>
              <a:buClr>
                <a:schemeClr val="dk1"/>
              </a:buClr>
              <a:buSzPts val="1400"/>
              <a:buChar char="●"/>
            </a:pPr>
            <a:r>
              <a:rPr lang="en-GB" sz="1867" dirty="0">
                <a:solidFill>
                  <a:schemeClr val="dk1"/>
                </a:solidFill>
                <a:latin typeface="Arial" panose="020B0604020202020204" pitchFamily="34" charset="0"/>
                <a:cs typeface="Arial" panose="020B0604020202020204" pitchFamily="34" charset="0"/>
              </a:rPr>
              <a:t>The key evaluation question is whether a strong digital strategy is now essential for competitive survival or whether traditional factors like product quality still matter more.</a:t>
            </a:r>
          </a:p>
        </p:txBody>
      </p:sp>
      <p:pic>
        <p:nvPicPr>
          <p:cNvPr id="3" name="Picture 2">
            <a:extLst>
              <a:ext uri="{FF2B5EF4-FFF2-40B4-BE49-F238E27FC236}">
                <a16:creationId xmlns:a16="http://schemas.microsoft.com/office/drawing/2014/main" id="{49548D86-CBD5-EB5E-3695-DD65FE07D697}"/>
              </a:ext>
            </a:extLst>
          </p:cNvPr>
          <p:cNvPicPr>
            <a:picLocks noChangeAspect="1"/>
          </p:cNvPicPr>
          <p:nvPr/>
        </p:nvPicPr>
        <p:blipFill>
          <a:blip r:embed="rId3"/>
          <a:stretch>
            <a:fillRect/>
          </a:stretch>
        </p:blipFill>
        <p:spPr>
          <a:xfrm>
            <a:off x="121402" y="133827"/>
            <a:ext cx="2677748" cy="14768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prstGeom prst="rect">
            <a:avLst/>
          </a:prstGeom>
        </p:spPr>
        <p:txBody>
          <a:bodyPr spcFirstLastPara="1" vert="horz" wrap="square" lIns="121900" tIns="121900" rIns="121900" bIns="121900" rtlCol="0" anchor="t" anchorCtr="0">
            <a:normAutofit fontScale="90000"/>
          </a:bodyPr>
          <a:lstStyle/>
          <a:p>
            <a:pPr>
              <a:buClr>
                <a:schemeClr val="dk1"/>
              </a:buClr>
              <a:buSzPct val="39285"/>
            </a:pPr>
            <a:r>
              <a:rPr lang="en-GB" dirty="0"/>
              <a:t>Over To You | Pizza Kings</a:t>
            </a:r>
            <a:endParaRPr dirty="0"/>
          </a:p>
          <a:p>
            <a:pPr>
              <a:buClr>
                <a:schemeClr val="dk1"/>
              </a:buClr>
              <a:buSzPct val="39285"/>
            </a:pPr>
            <a:endParaRPr dirty="0"/>
          </a:p>
          <a:p>
            <a:endParaRPr dirty="0"/>
          </a:p>
        </p:txBody>
      </p:sp>
      <p:sp>
        <p:nvSpPr>
          <p:cNvPr id="85" name="Google Shape;85;p18"/>
          <p:cNvSpPr txBox="1"/>
          <p:nvPr/>
        </p:nvSpPr>
        <p:spPr>
          <a:xfrm>
            <a:off x="520600" y="1435100"/>
            <a:ext cx="11150800" cy="4412544"/>
          </a:xfrm>
          <a:prstGeom prst="rect">
            <a:avLst/>
          </a:prstGeom>
          <a:noFill/>
          <a:ln>
            <a:noFill/>
          </a:ln>
        </p:spPr>
        <p:txBody>
          <a:bodyPr spcFirstLastPara="1" wrap="square" lIns="121900" tIns="121900" rIns="121900" bIns="121900" anchor="t" anchorCtr="0">
            <a:normAutofit lnSpcReduction="10000"/>
          </a:bodyPr>
          <a:lstStyle/>
          <a:p>
            <a:pPr>
              <a:lnSpc>
                <a:spcPct val="115000"/>
              </a:lnSpc>
            </a:pPr>
            <a:r>
              <a:rPr lang="en-GB" sz="1867" b="1" dirty="0">
                <a:solidFill>
                  <a:schemeClr val="dk1"/>
                </a:solidFill>
                <a:latin typeface="Arial" panose="020B0604020202020204" pitchFamily="34" charset="0"/>
                <a:cs typeface="Arial" panose="020B0604020202020204" pitchFamily="34" charset="0"/>
              </a:rPr>
              <a:t>Read this: </a:t>
            </a:r>
            <a:r>
              <a:rPr lang="en-GB" sz="1867" dirty="0">
                <a:solidFill>
                  <a:schemeClr val="dk1"/>
                </a:solidFill>
                <a:latin typeface="Arial" panose="020B0604020202020204" pitchFamily="34" charset="0"/>
                <a:cs typeface="Arial" panose="020B0604020202020204" pitchFamily="34" charset="0"/>
              </a:rPr>
              <a:t>Domino’s Pizza is a classic example of a traditional bricks and mortar business that successfully transformed itself into a digital-first, e-commerce powerhouse. Over 90% of its UK orders now come through digital channels, and the company has invested heavily in its mobile app, Pizza Tracker, voice ordering and even experimental drone delivery technology.</a:t>
            </a:r>
          </a:p>
          <a:p>
            <a:pPr>
              <a:lnSpc>
                <a:spcPct val="115000"/>
              </a:lnSpc>
              <a:spcBef>
                <a:spcPts val="1333"/>
              </a:spcBef>
            </a:pPr>
            <a:r>
              <a:rPr lang="en-GB" sz="1867" b="1" dirty="0">
                <a:solidFill>
                  <a:schemeClr val="dk1"/>
                </a:solidFill>
                <a:latin typeface="Arial" panose="020B0604020202020204" pitchFamily="34" charset="0"/>
                <a:cs typeface="Arial" panose="020B0604020202020204" pitchFamily="34" charset="0"/>
              </a:rPr>
              <a:t>1. Investigate: </a:t>
            </a:r>
            <a:r>
              <a:rPr lang="en-GB" sz="1867" dirty="0">
                <a:solidFill>
                  <a:schemeClr val="dk1"/>
                </a:solidFill>
                <a:latin typeface="Arial" panose="020B0604020202020204" pitchFamily="34" charset="0"/>
                <a:cs typeface="Arial" panose="020B0604020202020204" pitchFamily="34" charset="0"/>
              </a:rPr>
              <a:t>Research the digital strategy of Domino’s Pizza UK. Identify and describe two key digital technologies they have invested in, such as their mobile app, Pizza Tracker or online ordering system.</a:t>
            </a:r>
          </a:p>
          <a:p>
            <a:pPr>
              <a:lnSpc>
                <a:spcPct val="115000"/>
              </a:lnSpc>
              <a:spcBef>
                <a:spcPts val="1333"/>
              </a:spcBef>
            </a:pPr>
            <a:r>
              <a:rPr lang="en-GB" sz="1867" b="1" dirty="0">
                <a:solidFill>
                  <a:schemeClr val="dk1"/>
                </a:solidFill>
                <a:latin typeface="Arial" panose="020B0604020202020204" pitchFamily="34" charset="0"/>
                <a:cs typeface="Arial" panose="020B0604020202020204" pitchFamily="34" charset="0"/>
              </a:rPr>
              <a:t>2. Explore: </a:t>
            </a:r>
            <a:r>
              <a:rPr lang="en-GB" sz="1867" dirty="0">
                <a:solidFill>
                  <a:schemeClr val="dk1"/>
                </a:solidFill>
                <a:latin typeface="Arial" panose="020B0604020202020204" pitchFamily="34" charset="0"/>
                <a:cs typeface="Arial" panose="020B0604020202020204" pitchFamily="34" charset="0"/>
              </a:rPr>
              <a:t>For each technology you identified, explain how it has had a positive impact on both the company’s marketing (e.g. customer experience and loyalty) and its operations (e.g. efficiency and cost reduction).</a:t>
            </a:r>
          </a:p>
          <a:p>
            <a:pPr>
              <a:lnSpc>
                <a:spcPct val="115000"/>
              </a:lnSpc>
              <a:spcBef>
                <a:spcPts val="1333"/>
              </a:spcBef>
            </a:pPr>
            <a:r>
              <a:rPr lang="en-GB" sz="1867" b="1" dirty="0">
                <a:solidFill>
                  <a:schemeClr val="dk1"/>
                </a:solidFill>
                <a:latin typeface="Arial" panose="020B0604020202020204" pitchFamily="34" charset="0"/>
                <a:cs typeface="Arial" panose="020B0604020202020204" pitchFamily="34" charset="0"/>
              </a:rPr>
              <a:t>3. Think: </a:t>
            </a:r>
            <a:r>
              <a:rPr lang="en-GB" sz="1867" dirty="0">
                <a:solidFill>
                  <a:schemeClr val="dk1"/>
                </a:solidFill>
                <a:latin typeface="Arial" panose="020B0604020202020204" pitchFamily="34" charset="0"/>
                <a:cs typeface="Arial" panose="020B0604020202020204" pitchFamily="34" charset="0"/>
              </a:rPr>
              <a:t>Is a powerful digital strategy the most important factor for success in the modern fast-food market, compared to traditional factors like the quality of the product, the price, and the location of restaurants? Justify your answer.</a:t>
            </a:r>
          </a:p>
        </p:txBody>
      </p:sp>
      <p:pic>
        <p:nvPicPr>
          <p:cNvPr id="2" name="Picture 1">
            <a:extLst>
              <a:ext uri="{FF2B5EF4-FFF2-40B4-BE49-F238E27FC236}">
                <a16:creationId xmlns:a16="http://schemas.microsoft.com/office/drawing/2014/main" id="{91CAC0C7-59C2-FBAB-9973-6C4E02B3F72D}"/>
              </a:ext>
            </a:extLst>
          </p:cNvPr>
          <p:cNvPicPr>
            <a:picLocks noChangeAspect="1"/>
          </p:cNvPicPr>
          <p:nvPr/>
        </p:nvPicPr>
        <p:blipFill>
          <a:blip r:embed="rId3"/>
          <a:stretch>
            <a:fillRect/>
          </a:stretch>
        </p:blipFill>
        <p:spPr>
          <a:xfrm>
            <a:off x="10596563" y="167923"/>
            <a:ext cx="1413227" cy="141322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794C8AC898449A803E357357E6F5" ma:contentTypeVersion="19" ma:contentTypeDescription="Create a new document." ma:contentTypeScope="" ma:versionID="69957ad1ed22806978199a65db5b3307">
  <xsd:schema xmlns:xsd="http://www.w3.org/2001/XMLSchema" xmlns:xs="http://www.w3.org/2001/XMLSchema" xmlns:p="http://schemas.microsoft.com/office/2006/metadata/properties" xmlns:ns3="54727abf-6b44-475c-b885-4df824629d19" xmlns:ns4="c7a0fedf-eed7-44b2-b204-bc56c709dc21" targetNamespace="http://schemas.microsoft.com/office/2006/metadata/properties" ma:root="true" ma:fieldsID="59f1bf94577057d9340639394eb7d391" ns3:_="" ns4:_="">
    <xsd:import namespace="54727abf-6b44-475c-b885-4df824629d19"/>
    <xsd:import namespace="c7a0fedf-eed7-44b2-b204-bc56c709dc21"/>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MediaLengthInSeconds" minOccurs="0"/>
                <xsd:element ref="ns3:_activity" minOccurs="0"/>
                <xsd:element ref="ns3:MediaServiceObjectDetectorVersions" minOccurs="0"/>
                <xsd:element ref="ns3:MediaServiceSearchProperties" minOccurs="0"/>
                <xsd:element ref="ns3:MediaServiceSystemTag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727abf-6b44-475c-b885-4df824629d1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SystemTags" ma:index="25" nillable="true" ma:displayName="MediaServiceSystemTags" ma:hidden="true" ma:internalName="MediaServiceSystemTag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7a0fedf-eed7-44b2-b204-bc56c709dc2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54727abf-6b44-475c-b885-4df824629d19" xsi:nil="true"/>
  </documentManagement>
</p:properties>
</file>

<file path=customXml/itemProps1.xml><?xml version="1.0" encoding="utf-8"?>
<ds:datastoreItem xmlns:ds="http://schemas.openxmlformats.org/officeDocument/2006/customXml" ds:itemID="{1B7CCDEC-FE2B-4DB8-AF21-F1907D42E8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727abf-6b44-475c-b885-4df824629d19"/>
    <ds:schemaRef ds:uri="c7a0fedf-eed7-44b2-b204-bc56c709dc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0EF3AF-8A2E-4BE5-ACD6-522DFF336B2B}">
  <ds:schemaRefs>
    <ds:schemaRef ds:uri="http://schemas.microsoft.com/sharepoint/v3/contenttype/forms"/>
  </ds:schemaRefs>
</ds:datastoreItem>
</file>

<file path=customXml/itemProps3.xml><?xml version="1.0" encoding="utf-8"?>
<ds:datastoreItem xmlns:ds="http://schemas.openxmlformats.org/officeDocument/2006/customXml" ds:itemID="{55479313-BBB3-4492-9A6C-E1403E5F28DA}">
  <ds:schemaRefs>
    <ds:schemaRef ds:uri="54727abf-6b44-475c-b885-4df824629d19"/>
    <ds:schemaRef ds:uri="c7a0fedf-eed7-44b2-b204-bc56c709dc21"/>
    <ds:schemaRef ds:uri="http://purl.org/dc/terms/"/>
    <ds:schemaRef ds:uri="http://schemas.microsoft.com/office/infopath/2007/PartnerControls"/>
    <ds:schemaRef ds:uri="http://purl.org/dc/elements/1.1/"/>
    <ds:schemaRef ds:uri="http://purl.org/dc/dcmitype/"/>
    <ds:schemaRef ds:uri="http://schemas.microsoft.com/office/2006/metadata/properties"/>
    <ds:schemaRef ds:uri="http://schemas.microsoft.com/office/2006/documentManagement/type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40</TotalTime>
  <Words>1230</Words>
  <Application>Microsoft Office PowerPoint</Application>
  <PresentationFormat>Widescreen</PresentationFormat>
  <Paragraphs>64</Paragraphs>
  <Slides>9</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PowerPoint Presentation</vt:lpstr>
      <vt:lpstr>Study Aims  </vt:lpstr>
      <vt:lpstr>Key Terms</vt:lpstr>
      <vt:lpstr>What is a Digital Strategy?  </vt:lpstr>
      <vt:lpstr>Impact on Functional Areas and Value  </vt:lpstr>
      <vt:lpstr>Challenges of a Digital Strategy  </vt:lpstr>
      <vt:lpstr>Digital Strategy - Examples  </vt:lpstr>
      <vt:lpstr>Summary  </vt:lpstr>
      <vt:lpstr>Over To You | Pizza Kings  </vt:lpstr>
    </vt:vector>
  </TitlesOfParts>
  <Company>PolyMAT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Purpose, Value and Impact of a Digital Strategy</dc:title>
  <dc:creator>Mr. W. Evans</dc:creator>
  <cp:lastModifiedBy>Mr. W. Evans</cp:lastModifiedBy>
  <cp:revision>2</cp:revision>
  <dcterms:created xsi:type="dcterms:W3CDTF">2026-06-25T09:56:51Z</dcterms:created>
  <dcterms:modified xsi:type="dcterms:W3CDTF">2026-06-25T10:37:26Z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0x01010026EC794C8AC898449A803E357357E6F5</vt:lpwstr>
  </property>
</Properties>
</file>