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6" r:id="rId3"/>
    <p:sldId id="317" r:id="rId4"/>
    <p:sldId id="306" r:id="rId5"/>
    <p:sldId id="257" r:id="rId6"/>
    <p:sldId id="308" r:id="rId7"/>
    <p:sldId id="309" r:id="rId8"/>
    <p:sldId id="310" r:id="rId9"/>
    <p:sldId id="313" r:id="rId10"/>
    <p:sldId id="314" r:id="rId11"/>
    <p:sldId id="315" r:id="rId1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9" d="100"/>
          <a:sy n="79" d="100"/>
        </p:scale>
        <p:origin x="30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D14EFBE-9DA8-4504-93C1-A0BBE5E0950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238156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D14EFBE-9DA8-4504-93C1-A0BBE5E0950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3422820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D14EFBE-9DA8-4504-93C1-A0BBE5E0950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791303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D14EFBE-9DA8-4504-93C1-A0BBE5E0950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364160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D14EFBE-9DA8-4504-93C1-A0BBE5E0950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1707387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D14EFBE-9DA8-4504-93C1-A0BBE5E0950F}"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3863527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D14EFBE-9DA8-4504-93C1-A0BBE5E0950F}" type="datetimeFigureOut">
              <a:rPr lang="en-GB" smtClean="0"/>
              <a:t>03/07/2026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1078026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D14EFBE-9DA8-4504-93C1-A0BBE5E0950F}" type="datetimeFigureOut">
              <a:rPr lang="en-GB" smtClean="0"/>
              <a:t>03/07/2026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1844961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14EFBE-9DA8-4504-93C1-A0BBE5E0950F}" type="datetimeFigureOut">
              <a:rPr lang="en-GB" smtClean="0"/>
              <a:t>03/07/2026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1771193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9D14EFBE-9DA8-4504-93C1-A0BBE5E0950F}"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340764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9D14EFBE-9DA8-4504-93C1-A0BBE5E0950F}"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6CFC22-A36C-47E9-959C-FBBC87851D22}" type="slidenum">
              <a:rPr lang="en-GB" smtClean="0"/>
              <a:t>‹#›</a:t>
            </a:fld>
            <a:endParaRPr lang="en-GB"/>
          </a:p>
        </p:txBody>
      </p:sp>
    </p:spTree>
    <p:extLst>
      <p:ext uri="{BB962C8B-B14F-4D97-AF65-F5344CB8AC3E}">
        <p14:creationId xmlns:p14="http://schemas.microsoft.com/office/powerpoint/2010/main" val="583180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9D14EFBE-9DA8-4504-93C1-A0BBE5E0950F}" type="datetimeFigureOut">
              <a:rPr lang="en-GB" smtClean="0"/>
              <a:t>03/07/2026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26CFC22-A36C-47E9-959C-FBBC87851D22}" type="slidenum">
              <a:rPr lang="en-GB" smtClean="0"/>
              <a:t>‹#›</a:t>
            </a:fld>
            <a:endParaRPr lang="en-GB"/>
          </a:p>
        </p:txBody>
      </p:sp>
    </p:spTree>
    <p:extLst>
      <p:ext uri="{BB962C8B-B14F-4D97-AF65-F5344CB8AC3E}">
        <p14:creationId xmlns:p14="http://schemas.microsoft.com/office/powerpoint/2010/main" val="15682636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7519F6-2C45-00FD-988F-0BEB97FB6156}"/>
              </a:ext>
            </a:extLst>
          </p:cNvPr>
          <p:cNvSpPr>
            <a:spLocks noGrp="1"/>
          </p:cNvSpPr>
          <p:nvPr>
            <p:ph type="title"/>
          </p:nvPr>
        </p:nvSpPr>
        <p:spPr>
          <a:xfrm>
            <a:off x="471487" y="198221"/>
            <a:ext cx="5915025" cy="1914702"/>
          </a:xfrm>
        </p:spPr>
        <p:txBody>
          <a:bodyPr/>
          <a:lstStyle/>
          <a:p>
            <a:pPr algn="ctr"/>
            <a:r>
              <a:rPr lang="en-GB" dirty="0">
                <a:latin typeface="Century Gothic" panose="020B0502020202020204" pitchFamily="34" charset="0"/>
              </a:rPr>
              <a:t>Year 12 Art, design and craft Course booklet </a:t>
            </a:r>
          </a:p>
        </p:txBody>
      </p:sp>
      <p:pic>
        <p:nvPicPr>
          <p:cNvPr id="1026" name="Picture 2">
            <a:extLst>
              <a:ext uri="{FF2B5EF4-FFF2-40B4-BE49-F238E27FC236}">
                <a16:creationId xmlns:a16="http://schemas.microsoft.com/office/drawing/2014/main" id="{F5A1AB64-2F09-1D50-ACD4-C77FB0D1AF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2259227"/>
            <a:ext cx="4000500" cy="517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978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B6A0A-880D-B5FB-C6B8-91F6E04E7044}"/>
              </a:ext>
            </a:extLst>
          </p:cNvPr>
          <p:cNvSpPr>
            <a:spLocks noGrp="1"/>
          </p:cNvSpPr>
          <p:nvPr>
            <p:ph type="title"/>
          </p:nvPr>
        </p:nvSpPr>
        <p:spPr>
          <a:xfrm>
            <a:off x="0" y="0"/>
            <a:ext cx="5915025" cy="670560"/>
          </a:xfrm>
        </p:spPr>
        <p:txBody>
          <a:bodyPr/>
          <a:lstStyle/>
          <a:p>
            <a:r>
              <a:rPr lang="en-GB" dirty="0">
                <a:latin typeface="Century Gothic" panose="020B0502020202020204" pitchFamily="34" charset="0"/>
              </a:rPr>
              <a:t>Useful websites</a:t>
            </a:r>
          </a:p>
        </p:txBody>
      </p:sp>
      <p:sp>
        <p:nvSpPr>
          <p:cNvPr id="4" name="TextBox 3">
            <a:extLst>
              <a:ext uri="{FF2B5EF4-FFF2-40B4-BE49-F238E27FC236}">
                <a16:creationId xmlns:a16="http://schemas.microsoft.com/office/drawing/2014/main" id="{17DE219D-2288-E3DE-B370-E806880C51D3}"/>
              </a:ext>
            </a:extLst>
          </p:cNvPr>
          <p:cNvSpPr txBox="1"/>
          <p:nvPr/>
        </p:nvSpPr>
        <p:spPr>
          <a:xfrm>
            <a:off x="0" y="762000"/>
            <a:ext cx="6858000" cy="9325630"/>
          </a:xfrm>
          <a:prstGeom prst="rect">
            <a:avLst/>
          </a:prstGeom>
          <a:noFill/>
        </p:spPr>
        <p:txBody>
          <a:bodyPr wrap="square">
            <a:spAutoFit/>
          </a:bodyPr>
          <a:lstStyle/>
          <a:p>
            <a:pPr algn="l"/>
            <a:r>
              <a:rPr lang="en-GB" sz="1300" b="1" i="0" dirty="0">
                <a:solidFill>
                  <a:srgbClr val="000000"/>
                </a:solidFill>
                <a:effectLst/>
                <a:latin typeface="Century Gothic" panose="020B0502020202020204" pitchFamily="34" charset="0"/>
              </a:rPr>
              <a:t>Useful Websites for A Level Art &amp; Design Students (EDUQAS)</a:t>
            </a:r>
            <a:endParaRPr lang="en-GB" sz="1300" b="0" i="0" dirty="0">
              <a:solidFill>
                <a:srgbClr val="000000"/>
              </a:solidFill>
              <a:effectLst/>
              <a:latin typeface="Century Gothic" panose="020B0502020202020204" pitchFamily="34" charset="0"/>
            </a:endParaRPr>
          </a:p>
          <a:p>
            <a:pPr algn="l"/>
            <a:r>
              <a:rPr lang="en-GB" sz="1300" b="0" i="0" dirty="0">
                <a:solidFill>
                  <a:srgbClr val="000000"/>
                </a:solidFill>
                <a:effectLst/>
                <a:latin typeface="Century Gothic" panose="020B0502020202020204" pitchFamily="34" charset="0"/>
              </a:rPr>
              <a:t>These websites provide reliable sources for artist research, gallery collections, sketchbook inspiration, critical analysis and portfolio development.</a:t>
            </a:r>
          </a:p>
          <a:p>
            <a:pPr algn="l"/>
            <a:r>
              <a:rPr lang="en-GB" sz="1300" b="1" i="0" dirty="0">
                <a:solidFill>
                  <a:srgbClr val="000000"/>
                </a:solidFill>
                <a:effectLst/>
                <a:latin typeface="Century Gothic" panose="020B0502020202020204" pitchFamily="34" charset="0"/>
              </a:rPr>
              <a:t>Exam Board and Course Support</a:t>
            </a:r>
            <a:endParaRPr lang="en-GB" sz="13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 </a:t>
            </a:r>
            <a:r>
              <a:rPr lang="en-GB" sz="1300" b="0" i="0" dirty="0" err="1">
                <a:solidFill>
                  <a:srgbClr val="000000"/>
                </a:solidFill>
                <a:effectLst/>
                <a:latin typeface="Century Gothic" panose="020B0502020202020204" pitchFamily="34" charset="0"/>
              </a:rPr>
              <a:t>Eduqas</a:t>
            </a:r>
            <a:r>
              <a:rPr lang="en-GB" sz="1300" b="0" i="0" dirty="0">
                <a:solidFill>
                  <a:srgbClr val="000000"/>
                </a:solidFill>
                <a:effectLst/>
                <a:latin typeface="Century Gothic" panose="020B0502020202020204" pitchFamily="34" charset="0"/>
              </a:rPr>
              <a:t> Art &amp; Design** – Specification, assessment materials and guidance.</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 WJEC Resources** – Teaching and learning resources.</a:t>
            </a:r>
          </a:p>
          <a:p>
            <a:pPr algn="l"/>
            <a:r>
              <a:rPr lang="en-GB" sz="1300" b="1" i="0" dirty="0">
                <a:solidFill>
                  <a:srgbClr val="000000"/>
                </a:solidFill>
                <a:effectLst/>
                <a:latin typeface="Century Gothic" panose="020B0502020202020204" pitchFamily="34" charset="0"/>
              </a:rPr>
              <a:t>Museums and Galleries</a:t>
            </a:r>
            <a:endParaRPr lang="en-GB" sz="13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Tate – Artist biographies, artworks, movements and videos.</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National Gallery – High-quality images and analysis of famous paintings.</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Victoria and Albert Museum (V&amp;A) – Fashion, textiles, ceramics, photography and design collections.</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The Metropolitan Museum of Art – Extensive online collection with essays and timelines.</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Google Arts &amp; Culture– Virtual gallery tours and high-resolution artworks from museums worldwide.</a:t>
            </a:r>
          </a:p>
          <a:p>
            <a:pPr algn="l"/>
            <a:r>
              <a:rPr lang="en-GB" sz="1300" b="1" i="0" dirty="0">
                <a:solidFill>
                  <a:srgbClr val="000000"/>
                </a:solidFill>
                <a:effectLst/>
                <a:latin typeface="Century Gothic" panose="020B0502020202020204" pitchFamily="34" charset="0"/>
              </a:rPr>
              <a:t>Artist Research</a:t>
            </a:r>
            <a:endParaRPr lang="en-GB" sz="13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Art UK – Public art collections from across the UK.</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The Art Story – Clear explanations of artists, movements and themes.</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Artsy– Contemporary artists, exhibitions and art market insights.</a:t>
            </a:r>
          </a:p>
          <a:p>
            <a:pPr algn="l"/>
            <a:r>
              <a:rPr lang="en-GB" sz="1300" b="1" i="0" dirty="0">
                <a:solidFill>
                  <a:srgbClr val="000000"/>
                </a:solidFill>
                <a:effectLst/>
                <a:latin typeface="Century Gothic" panose="020B0502020202020204" pitchFamily="34" charset="0"/>
              </a:rPr>
              <a:t>Photography</a:t>
            </a:r>
            <a:endParaRPr lang="en-GB" sz="13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Digital Photography School– DSLR tutorials and composition tips.</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Adobe Photoshop Tutorials – Official beginner and advanced Photoshop guides.</a:t>
            </a:r>
          </a:p>
          <a:p>
            <a:pPr algn="l"/>
            <a:r>
              <a:rPr lang="en-GB" sz="1300" b="1" i="0" dirty="0">
                <a:solidFill>
                  <a:srgbClr val="000000"/>
                </a:solidFill>
                <a:effectLst/>
                <a:latin typeface="Century Gothic" panose="020B0502020202020204" pitchFamily="34" charset="0"/>
              </a:rPr>
              <a:t>Sketchbook and Portfolio Inspiration</a:t>
            </a:r>
            <a:endParaRPr lang="en-GB" sz="13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Student Art Guide – Advice on sketchbooks, annotations, artist research and coursework.</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Pinterest– Mood boards and visual inspiration (always use original sources when referencing artists).</a:t>
            </a:r>
          </a:p>
          <a:p>
            <a:pPr algn="l">
              <a:buFont typeface="Arial" panose="020B0604020202020204" pitchFamily="34" charset="0"/>
              <a:buChar char="•"/>
            </a:pPr>
            <a:r>
              <a:rPr lang="en-GB" sz="1300" b="0" i="0" dirty="0" err="1">
                <a:solidFill>
                  <a:srgbClr val="000000"/>
                </a:solidFill>
                <a:effectLst/>
                <a:latin typeface="Century Gothic" panose="020B0502020202020204" pitchFamily="34" charset="0"/>
              </a:rPr>
              <a:t>Behance</a:t>
            </a:r>
            <a:r>
              <a:rPr lang="en-GB" sz="1300" b="0" i="0" dirty="0">
                <a:solidFill>
                  <a:srgbClr val="000000"/>
                </a:solidFill>
                <a:effectLst/>
                <a:latin typeface="Century Gothic" panose="020B0502020202020204" pitchFamily="34" charset="0"/>
              </a:rPr>
              <a:t> – Professional creative portfolios from designers, photographers and illustrators.</a:t>
            </a:r>
          </a:p>
          <a:p>
            <a:pPr algn="l"/>
            <a:r>
              <a:rPr lang="en-GB" sz="1300" b="1" i="0" dirty="0">
                <a:solidFill>
                  <a:srgbClr val="000000"/>
                </a:solidFill>
                <a:effectLst/>
                <a:latin typeface="Century Gothic" panose="020B0502020202020204" pitchFamily="34" charset="0"/>
              </a:rPr>
              <a:t>Drawing and Technical Skills</a:t>
            </a:r>
            <a:endParaRPr lang="en-GB" sz="13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 </a:t>
            </a:r>
            <a:r>
              <a:rPr lang="en-GB" sz="1300" b="0" i="0" dirty="0" err="1">
                <a:solidFill>
                  <a:srgbClr val="000000"/>
                </a:solidFill>
                <a:effectLst/>
                <a:latin typeface="Century Gothic" panose="020B0502020202020204" pitchFamily="34" charset="0"/>
              </a:rPr>
              <a:t>Proko</a:t>
            </a:r>
            <a:r>
              <a:rPr lang="en-GB" sz="1300" b="0" i="0" dirty="0">
                <a:solidFill>
                  <a:srgbClr val="000000"/>
                </a:solidFill>
                <a:effectLst/>
                <a:latin typeface="Century Gothic" panose="020B0502020202020204" pitchFamily="34" charset="0"/>
              </a:rPr>
              <a:t> – Tutorials on drawing, anatomy and portraiture.</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 Line of Action – Timed life drawing and gesture practice.</a:t>
            </a:r>
          </a:p>
          <a:p>
            <a:pPr algn="l"/>
            <a:r>
              <a:rPr lang="en-GB" sz="1300" b="1" i="0" dirty="0">
                <a:solidFill>
                  <a:srgbClr val="000000"/>
                </a:solidFill>
                <a:effectLst/>
                <a:latin typeface="Century Gothic" panose="020B0502020202020204" pitchFamily="34" charset="0"/>
              </a:rPr>
              <a:t>Careers and Progression</a:t>
            </a:r>
            <a:endParaRPr lang="en-GB" sz="13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UCAS – Information on art and design courses and university applications.</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National Careers Service– Career profiles and routes into creative industries.</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Creative Careers Programme– Information about jobs, apprenticeships and pathways in the creative sector.</a:t>
            </a:r>
          </a:p>
          <a:p>
            <a:pPr algn="l"/>
            <a:r>
              <a:rPr lang="en-GB" sz="1300" b="1" i="0" dirty="0">
                <a:solidFill>
                  <a:srgbClr val="000000"/>
                </a:solidFill>
                <a:effectLst/>
                <a:latin typeface="Century Gothic" panose="020B0502020202020204" pitchFamily="34" charset="0"/>
              </a:rPr>
              <a:t>Tips for Using Online Sources</a:t>
            </a:r>
            <a:endParaRPr lang="en-GB" sz="13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Use museum and gallery websites for accurate artist information and high-quality images.</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Compare more than one source when researching an artist or movement.</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Record the artist, artwork title, date and source in your sketchbook or bibliography.</a:t>
            </a:r>
          </a:p>
          <a:p>
            <a:pPr algn="l">
              <a:buFont typeface="Arial" panose="020B0604020202020204" pitchFamily="34" charset="0"/>
              <a:buChar char="•"/>
            </a:pPr>
            <a:r>
              <a:rPr lang="en-GB" sz="1300" b="0" i="0" dirty="0">
                <a:solidFill>
                  <a:srgbClr val="000000"/>
                </a:solidFill>
                <a:effectLst/>
                <a:latin typeface="Century Gothic" panose="020B0502020202020204" pitchFamily="34" charset="0"/>
              </a:rPr>
              <a:t>Avoid copying text directly—summarise ideas in your own words and explain how the research has influenced your work.</a:t>
            </a:r>
          </a:p>
          <a:p>
            <a:br>
              <a:rPr lang="en-GB" sz="1400" dirty="0">
                <a:latin typeface="Century Gothic" panose="020B0502020202020204" pitchFamily="34" charset="0"/>
              </a:rPr>
            </a:br>
            <a:endParaRPr lang="en-GB" sz="1400" dirty="0">
              <a:latin typeface="Century Gothic" panose="020B0502020202020204" pitchFamily="34" charset="0"/>
            </a:endParaRPr>
          </a:p>
        </p:txBody>
      </p:sp>
    </p:spTree>
    <p:extLst>
      <p:ext uri="{BB962C8B-B14F-4D97-AF65-F5344CB8AC3E}">
        <p14:creationId xmlns:p14="http://schemas.microsoft.com/office/powerpoint/2010/main" val="1350508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73610-F157-4A79-B034-52FED0C416D4}"/>
              </a:ext>
            </a:extLst>
          </p:cNvPr>
          <p:cNvSpPr>
            <a:spLocks noGrp="1"/>
          </p:cNvSpPr>
          <p:nvPr>
            <p:ph type="title"/>
          </p:nvPr>
        </p:nvSpPr>
        <p:spPr>
          <a:xfrm>
            <a:off x="0" y="0"/>
            <a:ext cx="5915025" cy="545491"/>
          </a:xfrm>
        </p:spPr>
        <p:txBody>
          <a:bodyPr/>
          <a:lstStyle/>
          <a:p>
            <a:r>
              <a:rPr lang="en-GB" dirty="0">
                <a:latin typeface="Century Gothic" panose="020B0502020202020204" pitchFamily="34" charset="0"/>
              </a:rPr>
              <a:t>Reading list: </a:t>
            </a:r>
          </a:p>
        </p:txBody>
      </p:sp>
      <p:sp>
        <p:nvSpPr>
          <p:cNvPr id="4" name="TextBox 3">
            <a:extLst>
              <a:ext uri="{FF2B5EF4-FFF2-40B4-BE49-F238E27FC236}">
                <a16:creationId xmlns:a16="http://schemas.microsoft.com/office/drawing/2014/main" id="{203D5AD6-4832-24F3-DEF7-6E9F7CF82992}"/>
              </a:ext>
            </a:extLst>
          </p:cNvPr>
          <p:cNvSpPr txBox="1"/>
          <p:nvPr/>
        </p:nvSpPr>
        <p:spPr>
          <a:xfrm>
            <a:off x="97536" y="707136"/>
            <a:ext cx="6760464" cy="8956298"/>
          </a:xfrm>
          <a:prstGeom prst="rect">
            <a:avLst/>
          </a:prstGeom>
          <a:noFill/>
        </p:spPr>
        <p:txBody>
          <a:bodyPr wrap="square">
            <a:spAutoFit/>
          </a:bodyPr>
          <a:lstStyle/>
          <a:p>
            <a:r>
              <a:rPr lang="en-GB" dirty="0">
                <a:latin typeface="Century Gothic" panose="020B0502020202020204" pitchFamily="34" charset="0"/>
              </a:rPr>
              <a:t>Essential books (highly recommended): </a:t>
            </a:r>
          </a:p>
          <a:p>
            <a:pPr marL="285750" indent="-285750">
              <a:buFont typeface="Arial" panose="020B0604020202020204" pitchFamily="34" charset="0"/>
              <a:buChar char="•"/>
            </a:pPr>
            <a:r>
              <a:rPr lang="en-GB" dirty="0">
                <a:latin typeface="Century Gothic" panose="020B0502020202020204" pitchFamily="34" charset="0"/>
              </a:rPr>
              <a:t>Ways of Seeing – John Berger</a:t>
            </a:r>
          </a:p>
          <a:p>
            <a:pPr marL="285750" indent="-285750">
              <a:buFont typeface="Arial" panose="020B0604020202020204" pitchFamily="34" charset="0"/>
              <a:buChar char="•"/>
            </a:pPr>
            <a:r>
              <a:rPr lang="en-GB" dirty="0">
                <a:latin typeface="Century Gothic" panose="020B0502020202020204" pitchFamily="34" charset="0"/>
              </a:rPr>
              <a:t>The classic introduction to analysing images, art and visual culture.</a:t>
            </a:r>
          </a:p>
          <a:p>
            <a:pPr marL="285750" indent="-285750">
              <a:buFont typeface="Arial" panose="020B0604020202020204" pitchFamily="34" charset="0"/>
              <a:buChar char="•"/>
            </a:pPr>
            <a:r>
              <a:rPr lang="en-GB" dirty="0">
                <a:latin typeface="Century Gothic" panose="020B0502020202020204" pitchFamily="34" charset="0"/>
              </a:rPr>
              <a:t>The Story of Art</a:t>
            </a:r>
          </a:p>
          <a:p>
            <a:pPr marL="285750" indent="-285750">
              <a:buFont typeface="Arial" panose="020B0604020202020204" pitchFamily="34" charset="0"/>
              <a:buChar char="•"/>
            </a:pPr>
            <a:r>
              <a:rPr lang="en-GB" dirty="0">
                <a:latin typeface="Century Gothic" panose="020B0502020202020204" pitchFamily="34" charset="0"/>
              </a:rPr>
              <a:t>An accessible overview of Western art history.</a:t>
            </a:r>
          </a:p>
          <a:p>
            <a:pPr marL="285750" indent="-285750">
              <a:buFont typeface="Arial" panose="020B0604020202020204" pitchFamily="34" charset="0"/>
              <a:buChar char="•"/>
            </a:pPr>
            <a:r>
              <a:rPr lang="en-GB" dirty="0">
                <a:latin typeface="Century Gothic" panose="020B0502020202020204" pitchFamily="34" charset="0"/>
              </a:rPr>
              <a:t>The Art Book</a:t>
            </a:r>
          </a:p>
          <a:p>
            <a:pPr marL="285750" indent="-285750">
              <a:buFont typeface="Arial" panose="020B0604020202020204" pitchFamily="34" charset="0"/>
              <a:buChar char="•"/>
            </a:pPr>
            <a:r>
              <a:rPr lang="en-GB" dirty="0">
                <a:latin typeface="Century Gothic" panose="020B0502020202020204" pitchFamily="34" charset="0"/>
              </a:rPr>
              <a:t>Excellent for researching artists and movements.</a:t>
            </a:r>
          </a:p>
          <a:p>
            <a:pPr marL="285750" indent="-285750">
              <a:buFont typeface="Arial" panose="020B0604020202020204" pitchFamily="34" charset="0"/>
              <a:buChar char="•"/>
            </a:pPr>
            <a:r>
              <a:rPr lang="en-GB" dirty="0">
                <a:latin typeface="Century Gothic" panose="020B0502020202020204" pitchFamily="34" charset="0"/>
              </a:rPr>
              <a:t>The Short Story of Art</a:t>
            </a:r>
          </a:p>
          <a:p>
            <a:pPr marL="285750" indent="-285750">
              <a:buFont typeface="Arial" panose="020B0604020202020204" pitchFamily="34" charset="0"/>
              <a:buChar char="•"/>
            </a:pPr>
            <a:r>
              <a:rPr lang="en-GB" dirty="0">
                <a:latin typeface="Century Gothic" panose="020B0502020202020204" pitchFamily="34" charset="0"/>
              </a:rPr>
              <a:t>A concise introduction to major art movements.</a:t>
            </a:r>
          </a:p>
          <a:p>
            <a:pPr marL="285750" indent="-285750">
              <a:buFont typeface="Arial" panose="020B0604020202020204" pitchFamily="34" charset="0"/>
              <a:buChar char="•"/>
            </a:pPr>
            <a:r>
              <a:rPr lang="en-GB" dirty="0">
                <a:latin typeface="Century Gothic" panose="020B0502020202020204" pitchFamily="34" charset="0"/>
              </a:rPr>
              <a:t>Understanding Art (often published as Understanding Art: The Essential Guide to Art History)</a:t>
            </a:r>
          </a:p>
          <a:p>
            <a:pPr marL="285750" indent="-285750">
              <a:buFont typeface="Arial" panose="020B0604020202020204" pitchFamily="34" charset="0"/>
              <a:buChar char="•"/>
            </a:pPr>
            <a:r>
              <a:rPr lang="en-GB" dirty="0">
                <a:latin typeface="Century Gothic" panose="020B0502020202020204" pitchFamily="34" charset="0"/>
              </a:rPr>
              <a:t>Helps explain styles, movements and techniques.  </a:t>
            </a:r>
          </a:p>
          <a:p>
            <a:pPr marL="285750" indent="-285750">
              <a:buFont typeface="Arial" panose="020B0604020202020204" pitchFamily="34" charset="0"/>
              <a:buChar char="•"/>
            </a:pPr>
            <a:endParaRPr lang="en-GB" dirty="0">
              <a:latin typeface="Century Gothic" panose="020B0502020202020204" pitchFamily="34" charset="0"/>
            </a:endParaRPr>
          </a:p>
          <a:p>
            <a:r>
              <a:rPr lang="en-GB" dirty="0">
                <a:latin typeface="Century Gothic" panose="020B0502020202020204" pitchFamily="34" charset="0"/>
              </a:rPr>
              <a:t>Developing practical skills:</a:t>
            </a:r>
          </a:p>
          <a:p>
            <a:endParaRPr lang="en-GB" dirty="0">
              <a:latin typeface="Century Gothic" panose="020B0502020202020204" pitchFamily="34" charset="0"/>
            </a:endParaRPr>
          </a:p>
          <a:p>
            <a:pPr marL="285750" indent="-285750">
              <a:buFont typeface="Arial" panose="020B0604020202020204" pitchFamily="34" charset="0"/>
              <a:buChar char="•"/>
            </a:pPr>
            <a:r>
              <a:rPr lang="en-GB" dirty="0">
                <a:latin typeface="Century Gothic" panose="020B0502020202020204" pitchFamily="34" charset="0"/>
              </a:rPr>
              <a:t>Drawing on the Right Side of the Brain</a:t>
            </a:r>
          </a:p>
          <a:p>
            <a:pPr marL="285750" indent="-285750">
              <a:buFont typeface="Arial" panose="020B0604020202020204" pitchFamily="34" charset="0"/>
              <a:buChar char="•"/>
            </a:pPr>
            <a:r>
              <a:rPr lang="en-GB" dirty="0">
                <a:latin typeface="Century Gothic" panose="020B0502020202020204" pitchFamily="34" charset="0"/>
              </a:rPr>
              <a:t>Extraordinary Sketchbooks</a:t>
            </a:r>
          </a:p>
          <a:p>
            <a:pPr marL="285750" indent="-285750">
              <a:buFont typeface="Arial" panose="020B0604020202020204" pitchFamily="34" charset="0"/>
              <a:buChar char="•"/>
            </a:pPr>
            <a:r>
              <a:rPr lang="en-GB" dirty="0">
                <a:latin typeface="Century Gothic" panose="020B0502020202020204" pitchFamily="34" charset="0"/>
              </a:rPr>
              <a:t>Sketchbooks: The Hidden Art of Designers, Illustrators and Creatives</a:t>
            </a:r>
          </a:p>
          <a:p>
            <a:pPr marL="285750" indent="-285750">
              <a:buFont typeface="Arial" panose="020B0604020202020204" pitchFamily="34" charset="0"/>
              <a:buChar char="•"/>
            </a:pPr>
            <a:r>
              <a:rPr lang="en-GB" dirty="0">
                <a:latin typeface="Century Gothic" panose="020B0502020202020204" pitchFamily="34" charset="0"/>
              </a:rPr>
              <a:t>The Fundamentals of Drawing  </a:t>
            </a:r>
          </a:p>
          <a:p>
            <a:pPr marL="285750" indent="-285750">
              <a:buFont typeface="Arial" panose="020B0604020202020204" pitchFamily="34" charset="0"/>
              <a:buChar char="•"/>
            </a:pPr>
            <a:r>
              <a:rPr lang="en-GB" dirty="0">
                <a:latin typeface="Century Gothic" panose="020B0502020202020204" pitchFamily="34" charset="0"/>
              </a:rPr>
              <a:t>Contemporary art and critical thinking</a:t>
            </a:r>
          </a:p>
          <a:p>
            <a:endParaRPr lang="en-GB" dirty="0">
              <a:latin typeface="Century Gothic" panose="020B0502020202020204" pitchFamily="34" charset="0"/>
            </a:endParaRPr>
          </a:p>
          <a:p>
            <a:r>
              <a:rPr lang="en-GB" dirty="0">
                <a:latin typeface="Century Gothic" panose="020B0502020202020204" pitchFamily="34" charset="0"/>
              </a:rPr>
              <a:t>Online resources (free):</a:t>
            </a:r>
          </a:p>
          <a:p>
            <a:endParaRPr lang="en-GB" dirty="0">
              <a:latin typeface="Century Gothic" panose="020B0502020202020204" pitchFamily="34" charset="0"/>
            </a:endParaRPr>
          </a:p>
          <a:p>
            <a:r>
              <a:rPr lang="en-GB" dirty="0">
                <a:latin typeface="Century Gothic" panose="020B0502020202020204" pitchFamily="34" charset="0"/>
              </a:rPr>
              <a:t>Tate Learning – artist biographies, essays and exhibition resources.</a:t>
            </a:r>
          </a:p>
          <a:p>
            <a:r>
              <a:rPr lang="en-GB" dirty="0">
                <a:latin typeface="Century Gothic" panose="020B0502020202020204" pitchFamily="34" charset="0"/>
              </a:rPr>
              <a:t>Google Arts &amp; Culture – virtual museum collections.</a:t>
            </a:r>
          </a:p>
          <a:p>
            <a:r>
              <a:rPr lang="en-GB" dirty="0">
                <a:latin typeface="Century Gothic" panose="020B0502020202020204" pitchFamily="34" charset="0"/>
              </a:rPr>
              <a:t>The Art Newspaper – current art news.</a:t>
            </a:r>
          </a:p>
          <a:p>
            <a:r>
              <a:rPr lang="en-GB" dirty="0">
                <a:latin typeface="Century Gothic" panose="020B0502020202020204" pitchFamily="34" charset="0"/>
              </a:rPr>
              <a:t>Artsy – contemporary artists and movements.</a:t>
            </a:r>
          </a:p>
          <a:p>
            <a:r>
              <a:rPr lang="en-GB" dirty="0" err="1">
                <a:latin typeface="Century Gothic" panose="020B0502020202020204" pitchFamily="34" charset="0"/>
              </a:rPr>
              <a:t>Eduqas</a:t>
            </a:r>
            <a:r>
              <a:rPr lang="en-GB" dirty="0">
                <a:latin typeface="Century Gothic" panose="020B0502020202020204" pitchFamily="34" charset="0"/>
              </a:rPr>
              <a:t> Art &amp; Design Resources – specification, exemplar work and teaching resources.</a:t>
            </a:r>
          </a:p>
        </p:txBody>
      </p:sp>
    </p:spTree>
    <p:extLst>
      <p:ext uri="{BB962C8B-B14F-4D97-AF65-F5344CB8AC3E}">
        <p14:creationId xmlns:p14="http://schemas.microsoft.com/office/powerpoint/2010/main" val="867058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7B6AFF0-10E9-5406-CBCA-1D07646B2D42}"/>
              </a:ext>
            </a:extLst>
          </p:cNvPr>
          <p:cNvSpPr txBox="1"/>
          <p:nvPr/>
        </p:nvSpPr>
        <p:spPr>
          <a:xfrm>
            <a:off x="67056" y="105519"/>
            <a:ext cx="6723888" cy="9694962"/>
          </a:xfrm>
          <a:prstGeom prst="rect">
            <a:avLst/>
          </a:prstGeom>
          <a:noFill/>
        </p:spPr>
        <p:txBody>
          <a:bodyPr wrap="square">
            <a:spAutoFit/>
          </a:bodyPr>
          <a:lstStyle/>
          <a:p>
            <a:r>
              <a:rPr lang="en-GB" sz="1600" b="0" i="0" dirty="0">
                <a:solidFill>
                  <a:srgbClr val="000000"/>
                </a:solidFill>
                <a:effectLst/>
                <a:latin typeface="Century Gothic" panose="020B0502020202020204" pitchFamily="34" charset="0"/>
              </a:rPr>
              <a:t>Welcome to A Level Art &amp; Design. This is an exciting and challenging course that will encourage you to think creatively, develop your practical skills and explore your own artistic interests.</a:t>
            </a:r>
          </a:p>
          <a:p>
            <a:r>
              <a:rPr lang="en-GB" sz="1600" b="0" i="0" dirty="0">
                <a:solidFill>
                  <a:srgbClr val="000000"/>
                </a:solidFill>
                <a:effectLst/>
                <a:latin typeface="Century Gothic" panose="020B0502020202020204" pitchFamily="34" charset="0"/>
              </a:rPr>
              <a:t>Over the next two years you will become an independent artist, designer and critical thinker. You will experiment with materials and processes, investigate the work of artists, designers and craftspeople, and produce a personal body of work that reflects your own ideas and creative journey.</a:t>
            </a:r>
          </a:p>
          <a:p>
            <a:r>
              <a:rPr lang="en-GB" sz="1600" b="0" i="0" dirty="0">
                <a:solidFill>
                  <a:srgbClr val="000000"/>
                </a:solidFill>
                <a:effectLst/>
                <a:latin typeface="Century Gothic" panose="020B0502020202020204" pitchFamily="34" charset="0"/>
              </a:rPr>
              <a:t>Art is about curiosity, risk-taking and problem solving. There is no single “right answer”—your success will come from your willingness to explore, experiment and reflect.</a:t>
            </a:r>
            <a:endParaRPr lang="en-GB" sz="1600" b="0" i="0" dirty="0">
              <a:solidFill>
                <a:srgbClr val="808080"/>
              </a:solidFill>
              <a:effectLst/>
              <a:latin typeface="Century Gothic" panose="020B0502020202020204" pitchFamily="34" charset="0"/>
            </a:endParaRPr>
          </a:p>
          <a:p>
            <a:pPr algn="l"/>
            <a:r>
              <a:rPr lang="en-GB" sz="1600" b="1" i="0" dirty="0">
                <a:solidFill>
                  <a:srgbClr val="000000"/>
                </a:solidFill>
                <a:effectLst/>
                <a:latin typeface="Century Gothic" panose="020B0502020202020204" pitchFamily="34" charset="0"/>
              </a:rPr>
              <a:t>Course Overview:</a:t>
            </a:r>
            <a:endParaRPr lang="en-GB" sz="1600" b="0" i="0" dirty="0">
              <a:solidFill>
                <a:srgbClr val="000000"/>
              </a:solidFill>
              <a:effectLst/>
              <a:latin typeface="Century Gothic" panose="020B0502020202020204" pitchFamily="34" charset="0"/>
            </a:endParaRPr>
          </a:p>
          <a:p>
            <a:pPr algn="l"/>
            <a:r>
              <a:rPr lang="en-GB" sz="1600" b="0" i="0" dirty="0">
                <a:solidFill>
                  <a:srgbClr val="000000"/>
                </a:solidFill>
                <a:effectLst/>
                <a:latin typeface="Century Gothic" panose="020B0502020202020204" pitchFamily="34" charset="0"/>
              </a:rPr>
              <a:t>The </a:t>
            </a:r>
            <a:r>
              <a:rPr lang="en-GB" sz="1600" b="0" i="0" dirty="0" err="1">
                <a:solidFill>
                  <a:srgbClr val="000000"/>
                </a:solidFill>
                <a:effectLst/>
                <a:latin typeface="Century Gothic" panose="020B0502020202020204" pitchFamily="34" charset="0"/>
              </a:rPr>
              <a:t>Eduqas</a:t>
            </a:r>
            <a:r>
              <a:rPr lang="en-GB" sz="1600" b="0" i="0" dirty="0">
                <a:solidFill>
                  <a:srgbClr val="000000"/>
                </a:solidFill>
                <a:effectLst/>
                <a:latin typeface="Century Gothic" panose="020B0502020202020204" pitchFamily="34" charset="0"/>
              </a:rPr>
              <a:t> A Level Art &amp; Design specification provides opportunities to develop:</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Creative and imaginative thinking</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Practical skills across a range of media</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Critical and contextual understanding</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Research and analytical skills</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Independent learning and time management</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Confidence in presenting ideas visually and verbally</a:t>
            </a:r>
          </a:p>
          <a:p>
            <a:pPr algn="l"/>
            <a:r>
              <a:rPr lang="en-GB" sz="1600" b="0" i="0" dirty="0">
                <a:solidFill>
                  <a:srgbClr val="000000"/>
                </a:solidFill>
                <a:effectLst/>
                <a:latin typeface="Century Gothic" panose="020B0502020202020204" pitchFamily="34" charset="0"/>
              </a:rPr>
              <a:t>The course combines practical making with research, written analysis and personal reflection, allowing you to develop a portfolio that demonstrates both technical skill and creative thinking. It is designed to provide a broad foundation in art, craft and design while preparing students for further study or creative careers. </a:t>
            </a:r>
            <a:endParaRPr lang="en-GB" sz="1600" b="0" i="0" dirty="0">
              <a:solidFill>
                <a:srgbClr val="808080"/>
              </a:solidFill>
              <a:effectLst/>
              <a:latin typeface="Century Gothic" panose="020B0502020202020204" pitchFamily="34" charset="0"/>
            </a:endParaRPr>
          </a:p>
          <a:p>
            <a:pPr algn="l"/>
            <a:r>
              <a:rPr lang="en-GB" sz="1600" b="1" i="0" dirty="0">
                <a:solidFill>
                  <a:srgbClr val="000000"/>
                </a:solidFill>
                <a:effectLst/>
                <a:latin typeface="Century Gothic" panose="020B0502020202020204" pitchFamily="34" charset="0"/>
              </a:rPr>
              <a:t>Assessment</a:t>
            </a:r>
            <a:endParaRPr lang="en-GB" sz="1600" b="0" i="0" dirty="0">
              <a:solidFill>
                <a:srgbClr val="000000"/>
              </a:solidFill>
              <a:effectLst/>
              <a:latin typeface="Century Gothic" panose="020B0502020202020204" pitchFamily="34" charset="0"/>
            </a:endParaRPr>
          </a:p>
          <a:p>
            <a:pPr algn="l"/>
            <a:r>
              <a:rPr lang="en-GB" sz="1600" b="1" i="0" dirty="0">
                <a:solidFill>
                  <a:srgbClr val="000000"/>
                </a:solidFill>
                <a:effectLst/>
                <a:latin typeface="Century Gothic" panose="020B0502020202020204" pitchFamily="34" charset="0"/>
              </a:rPr>
              <a:t>Component 1: Personal Investigation (60%)</a:t>
            </a:r>
            <a:endParaRPr lang="en-GB" sz="16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Personal theme developed by you</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Sketchbooks and developmental work</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Experiments with media and techniques</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Final outcomes</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Personal written investigation (approximately 1,000–3,000 words)</a:t>
            </a:r>
          </a:p>
          <a:p>
            <a:pPr algn="l"/>
            <a:r>
              <a:rPr lang="en-GB" sz="1600" b="1" i="0" dirty="0">
                <a:solidFill>
                  <a:srgbClr val="000000"/>
                </a:solidFill>
                <a:effectLst/>
                <a:latin typeface="Century Gothic" panose="020B0502020202020204" pitchFamily="34" charset="0"/>
              </a:rPr>
              <a:t>Component 2: Externally Set Assignment (40%)</a:t>
            </a:r>
            <a:endParaRPr lang="en-GB" sz="16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Exam paper released in February</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Preparatory studies</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15-hour supervised practical examination</a:t>
            </a:r>
          </a:p>
          <a:p>
            <a:pPr algn="l">
              <a:buFont typeface="Arial" panose="020B0604020202020204" pitchFamily="34" charset="0"/>
              <a:buChar char="•"/>
            </a:pPr>
            <a:r>
              <a:rPr lang="en-GB" sz="1600" b="0" i="0" dirty="0">
                <a:solidFill>
                  <a:srgbClr val="000000"/>
                </a:solidFill>
                <a:effectLst/>
                <a:latin typeface="Century Gothic" panose="020B0502020202020204" pitchFamily="34" charset="0"/>
              </a:rPr>
              <a:t>Final outcome based on your chosen starting point</a:t>
            </a:r>
          </a:p>
          <a:p>
            <a:pPr algn="l"/>
            <a:r>
              <a:rPr lang="en-GB" sz="1600" b="0" i="0" dirty="0">
                <a:solidFill>
                  <a:srgbClr val="000000"/>
                </a:solidFill>
                <a:effectLst/>
                <a:latin typeface="Century Gothic" panose="020B0502020202020204" pitchFamily="34" charset="0"/>
              </a:rPr>
              <a:t>Assessment is based on four Assessment Objectives (AO1–AO4). </a:t>
            </a:r>
          </a:p>
        </p:txBody>
      </p:sp>
    </p:spTree>
    <p:extLst>
      <p:ext uri="{BB962C8B-B14F-4D97-AF65-F5344CB8AC3E}">
        <p14:creationId xmlns:p14="http://schemas.microsoft.com/office/powerpoint/2010/main" val="2384197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478AB5-F186-405D-1AA6-AD2AEB2090B0}"/>
              </a:ext>
            </a:extLst>
          </p:cNvPr>
          <p:cNvSpPr txBox="1"/>
          <p:nvPr/>
        </p:nvSpPr>
        <p:spPr>
          <a:xfrm>
            <a:off x="54864" y="182880"/>
            <a:ext cx="6675120" cy="8925520"/>
          </a:xfrm>
          <a:prstGeom prst="rect">
            <a:avLst/>
          </a:prstGeom>
          <a:noFill/>
        </p:spPr>
        <p:txBody>
          <a:bodyPr wrap="square">
            <a:spAutoFit/>
          </a:bodyPr>
          <a:lstStyle/>
          <a:p>
            <a:pPr algn="l"/>
            <a:r>
              <a:rPr lang="en-GB" sz="1400" b="1" i="0" dirty="0">
                <a:solidFill>
                  <a:srgbClr val="000000"/>
                </a:solidFill>
                <a:effectLst/>
                <a:latin typeface="Century Gothic" panose="020B0502020202020204" pitchFamily="34" charset="0"/>
              </a:rPr>
              <a:t>What You’ll Study</a:t>
            </a:r>
            <a:endParaRPr lang="en-GB" sz="1400" b="0" i="0" dirty="0">
              <a:solidFill>
                <a:srgbClr val="000000"/>
              </a:solidFill>
              <a:effectLst/>
              <a:latin typeface="Century Gothic" panose="020B0502020202020204" pitchFamily="34" charset="0"/>
            </a:endParaRPr>
          </a:p>
          <a:p>
            <a:pPr algn="l"/>
            <a:r>
              <a:rPr lang="en-GB" sz="1400" b="0" i="0" dirty="0">
                <a:solidFill>
                  <a:srgbClr val="000000"/>
                </a:solidFill>
                <a:effectLst/>
                <a:latin typeface="Century Gothic" panose="020B0502020202020204" pitchFamily="34" charset="0"/>
              </a:rPr>
              <a:t>You may work with:</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Drawing</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Painting</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Printmaking</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Mixed media</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Sculpture</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Textiles</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Photography</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Digital media</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Installation</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Graphic processes</a:t>
            </a:r>
          </a:p>
          <a:p>
            <a:pPr algn="l"/>
            <a:r>
              <a:rPr lang="en-GB" sz="1400" b="0" i="0" dirty="0">
                <a:solidFill>
                  <a:srgbClr val="000000"/>
                </a:solidFill>
                <a:effectLst/>
                <a:latin typeface="Century Gothic" panose="020B0502020202020204" pitchFamily="34" charset="0"/>
              </a:rPr>
              <a:t>You will also investigate historical and contemporary artists from a wide range of cultures and movements.</a:t>
            </a:r>
          </a:p>
          <a:p>
            <a:pPr algn="l"/>
            <a:br>
              <a:rPr lang="en-GB" sz="1400" b="0" i="0" dirty="0">
                <a:solidFill>
                  <a:srgbClr val="808080"/>
                </a:solidFill>
                <a:effectLst/>
                <a:latin typeface="Century Gothic" panose="020B0502020202020204" pitchFamily="34" charset="0"/>
              </a:rPr>
            </a:br>
            <a:endParaRPr lang="en-GB" sz="1400" b="0" i="0" dirty="0">
              <a:solidFill>
                <a:srgbClr val="808080"/>
              </a:solidFill>
              <a:effectLst/>
              <a:latin typeface="Century Gothic" panose="020B0502020202020204" pitchFamily="34" charset="0"/>
            </a:endParaRPr>
          </a:p>
          <a:p>
            <a:pPr algn="l"/>
            <a:r>
              <a:rPr lang="en-GB" sz="1400" b="1" i="0" dirty="0">
                <a:solidFill>
                  <a:srgbClr val="000000"/>
                </a:solidFill>
                <a:effectLst/>
                <a:latin typeface="Century Gothic" panose="020B0502020202020204" pitchFamily="34" charset="0"/>
              </a:rPr>
              <a:t>Expectations</a:t>
            </a:r>
            <a:endParaRPr lang="en-GB" sz="1400" b="0" i="0" dirty="0">
              <a:solidFill>
                <a:srgbClr val="000000"/>
              </a:solidFill>
              <a:effectLst/>
              <a:latin typeface="Century Gothic" panose="020B0502020202020204" pitchFamily="34" charset="0"/>
            </a:endParaRPr>
          </a:p>
          <a:p>
            <a:pPr algn="l"/>
            <a:r>
              <a:rPr lang="en-GB" sz="1400" b="0" i="0" dirty="0">
                <a:solidFill>
                  <a:srgbClr val="000000"/>
                </a:solidFill>
                <a:effectLst/>
                <a:latin typeface="Century Gothic" panose="020B0502020202020204" pitchFamily="34" charset="0"/>
              </a:rPr>
              <a:t>Successful A Level students:</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Draw regularly.</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Keep an organised sketchbook.</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Meet deadlines.</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Experiment without fear of making mistakes.</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Visit galleries and exhibitions.</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Read widely about art and design.</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Reflect honestly on their progress.</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Take responsibility for developing their own ideas.</a:t>
            </a:r>
          </a:p>
          <a:p>
            <a:pPr algn="l"/>
            <a:br>
              <a:rPr lang="en-GB" sz="1400" b="0" i="0" dirty="0">
                <a:solidFill>
                  <a:srgbClr val="808080"/>
                </a:solidFill>
                <a:effectLst/>
                <a:latin typeface="Century Gothic" panose="020B0502020202020204" pitchFamily="34" charset="0"/>
              </a:rPr>
            </a:br>
            <a:endParaRPr lang="en-GB" sz="1400" b="0" i="0" dirty="0">
              <a:solidFill>
                <a:srgbClr val="808080"/>
              </a:solidFill>
              <a:effectLst/>
              <a:latin typeface="Century Gothic" panose="020B0502020202020204" pitchFamily="34" charset="0"/>
            </a:endParaRPr>
          </a:p>
          <a:p>
            <a:pPr algn="l"/>
            <a:r>
              <a:rPr lang="en-GB" sz="1400" b="1" i="0" dirty="0">
                <a:solidFill>
                  <a:srgbClr val="000000"/>
                </a:solidFill>
                <a:effectLst/>
                <a:latin typeface="Century Gothic" panose="020B0502020202020204" pitchFamily="34" charset="0"/>
              </a:rPr>
              <a:t>Equipment</a:t>
            </a:r>
            <a:endParaRPr lang="en-GB" sz="1400" b="0" i="0" dirty="0">
              <a:solidFill>
                <a:srgbClr val="000000"/>
              </a:solidFill>
              <a:effectLst/>
              <a:latin typeface="Century Gothic" panose="020B0502020202020204" pitchFamily="34" charset="0"/>
            </a:endParaRPr>
          </a:p>
          <a:p>
            <a:pPr algn="l"/>
            <a:r>
              <a:rPr lang="en-GB" sz="1400" b="0" i="0" dirty="0">
                <a:solidFill>
                  <a:srgbClr val="000000"/>
                </a:solidFill>
                <a:effectLst/>
                <a:latin typeface="Century Gothic" panose="020B0502020202020204" pitchFamily="34" charset="0"/>
              </a:rPr>
              <a:t>You should have:</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A3 sketchbook</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Range of pencils (2H–8B)</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Black fine liners</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Eraser and sharpener</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Colour media of your choice</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Paintbrushes</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Scissors and craft knife</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Glue stick</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Metal ruler</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USB drive or cloud storage</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Digital camera or smartphone for recording work</a:t>
            </a:r>
          </a:p>
        </p:txBody>
      </p:sp>
    </p:spTree>
    <p:extLst>
      <p:ext uri="{BB962C8B-B14F-4D97-AF65-F5344CB8AC3E}">
        <p14:creationId xmlns:p14="http://schemas.microsoft.com/office/powerpoint/2010/main" val="2866641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476909"/>
          <a:ext cx="6858000" cy="7889712"/>
        </p:xfrm>
        <a:graphic>
          <a:graphicData uri="http://schemas.openxmlformats.org/drawingml/2006/table">
            <a:tbl>
              <a:tblPr/>
              <a:tblGrid>
                <a:gridCol w="599825">
                  <a:extLst>
                    <a:ext uri="{9D8B030D-6E8A-4147-A177-3AD203B41FA5}">
                      <a16:colId xmlns:a16="http://schemas.microsoft.com/office/drawing/2014/main" val="20000"/>
                    </a:ext>
                  </a:extLst>
                </a:gridCol>
                <a:gridCol w="1917084">
                  <a:extLst>
                    <a:ext uri="{9D8B030D-6E8A-4147-A177-3AD203B41FA5}">
                      <a16:colId xmlns:a16="http://schemas.microsoft.com/office/drawing/2014/main" val="20001"/>
                    </a:ext>
                  </a:extLst>
                </a:gridCol>
                <a:gridCol w="1639455">
                  <a:extLst>
                    <a:ext uri="{9D8B030D-6E8A-4147-A177-3AD203B41FA5}">
                      <a16:colId xmlns:a16="http://schemas.microsoft.com/office/drawing/2014/main" val="20002"/>
                    </a:ext>
                  </a:extLst>
                </a:gridCol>
                <a:gridCol w="1385454">
                  <a:extLst>
                    <a:ext uri="{9D8B030D-6E8A-4147-A177-3AD203B41FA5}">
                      <a16:colId xmlns:a16="http://schemas.microsoft.com/office/drawing/2014/main" val="20003"/>
                    </a:ext>
                  </a:extLst>
                </a:gridCol>
                <a:gridCol w="1316182">
                  <a:extLst>
                    <a:ext uri="{9D8B030D-6E8A-4147-A177-3AD203B41FA5}">
                      <a16:colId xmlns:a16="http://schemas.microsoft.com/office/drawing/2014/main" val="20004"/>
                    </a:ext>
                  </a:extLst>
                </a:gridCol>
              </a:tblGrid>
              <a:tr h="441717">
                <a:tc>
                  <a:txBody>
                    <a:bodyPr/>
                    <a:lstStyle/>
                    <a:p>
                      <a:pPr algn="ctr" fontAlgn="ctr"/>
                      <a:endParaRPr lang="en-US" sz="2800" b="0" i="0" u="none" strike="noStrike">
                        <a:solidFill>
                          <a:srgbClr val="000000"/>
                        </a:solidFill>
                        <a:effectLst/>
                        <a:latin typeface="Arial"/>
                      </a:endParaRPr>
                    </a:p>
                  </a:txBody>
                  <a:tcPr marL="3640" marR="3640" marT="6471"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800" b="1" i="0" u="none" strike="noStrike">
                          <a:solidFill>
                            <a:srgbClr val="000000"/>
                          </a:solidFill>
                          <a:effectLst/>
                          <a:latin typeface="Arial"/>
                        </a:rPr>
                        <a:t>A01</a:t>
                      </a:r>
                      <a:r>
                        <a:rPr lang="en-US" sz="800" b="0" i="0" u="none" strike="noStrike">
                          <a:solidFill>
                            <a:srgbClr val="000000"/>
                          </a:solidFill>
                          <a:effectLst/>
                          <a:latin typeface="Arial"/>
                        </a:rPr>
                        <a:t> Develop ideas through sustained and focused investigations informed by contextual and other sources, demonstrating analytical and critical understanding.</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800" b="1" i="0" u="none" strike="noStrike">
                          <a:solidFill>
                            <a:srgbClr val="000000"/>
                          </a:solidFill>
                          <a:effectLst/>
                          <a:latin typeface="Arial"/>
                        </a:rPr>
                        <a:t>A02: </a:t>
                      </a:r>
                      <a:r>
                        <a:rPr lang="en-US" sz="800" b="0" i="0" u="none" strike="noStrike">
                          <a:solidFill>
                            <a:srgbClr val="000000"/>
                          </a:solidFill>
                          <a:effectLst/>
                          <a:latin typeface="Arial"/>
                        </a:rPr>
                        <a:t>Explore and select appropriate resources, media, materials, techniques and processes, reviewing and refining ideas as work develops. </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solidFill>
                  </a:tcPr>
                </a:tc>
                <a:tc>
                  <a:txBody>
                    <a:bodyPr/>
                    <a:lstStyle/>
                    <a:p>
                      <a:pPr algn="ctr" fontAlgn="ctr"/>
                      <a:r>
                        <a:rPr lang="en-US" sz="800" b="1" i="0" u="none" strike="noStrike">
                          <a:solidFill>
                            <a:srgbClr val="000000"/>
                          </a:solidFill>
                          <a:effectLst/>
                          <a:latin typeface="Arial"/>
                        </a:rPr>
                        <a:t>A03:</a:t>
                      </a:r>
                      <a:r>
                        <a:rPr lang="en-US" sz="800" b="0" i="0" u="none" strike="noStrike">
                          <a:solidFill>
                            <a:srgbClr val="000000"/>
                          </a:solidFill>
                          <a:effectLst/>
                          <a:latin typeface="Arial"/>
                        </a:rPr>
                        <a:t> Record ideas, observations and insights relevant to intentions, reflecting critically on work and progress. </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fontAlgn="ctr"/>
                      <a:r>
                        <a:rPr lang="en-US" sz="800" b="1" i="0" u="none" strike="noStrike">
                          <a:solidFill>
                            <a:srgbClr val="000000"/>
                          </a:solidFill>
                          <a:effectLst/>
                          <a:latin typeface="Arial"/>
                        </a:rPr>
                        <a:t>A04:</a:t>
                      </a:r>
                      <a:r>
                        <a:rPr lang="en-US" sz="800" b="0" i="0" u="none" strike="noStrike">
                          <a:solidFill>
                            <a:srgbClr val="000000"/>
                          </a:solidFill>
                          <a:effectLst/>
                          <a:latin typeface="Arial"/>
                        </a:rPr>
                        <a:t> Present a personal and meaningful response that </a:t>
                      </a:r>
                      <a:r>
                        <a:rPr lang="en-US" sz="800" b="0" i="0" u="none" strike="noStrike" err="1">
                          <a:solidFill>
                            <a:srgbClr val="000000"/>
                          </a:solidFill>
                          <a:effectLst/>
                          <a:latin typeface="Arial"/>
                        </a:rPr>
                        <a:t>realises</a:t>
                      </a:r>
                      <a:r>
                        <a:rPr lang="en-US" sz="800" b="0" i="0" u="none" strike="noStrike">
                          <a:solidFill>
                            <a:srgbClr val="000000"/>
                          </a:solidFill>
                          <a:effectLst/>
                          <a:latin typeface="Arial"/>
                        </a:rPr>
                        <a:t> intentions and, where appropriate, makes connections between visual and other elements.</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74286">
                <a:tc rowSpan="2">
                  <a:txBody>
                    <a:bodyPr/>
                    <a:lstStyle/>
                    <a:p>
                      <a:pPr algn="ctr" fontAlgn="ctr"/>
                      <a:r>
                        <a:rPr lang="en-US" sz="2800" b="0" i="0" u="none" strike="noStrike">
                          <a:solidFill>
                            <a:srgbClr val="000000"/>
                          </a:solidFill>
                          <a:effectLst/>
                          <a:latin typeface="Calibri"/>
                        </a:rPr>
                        <a:t>5</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en-US" sz="800" b="0" i="0" u="none" strike="noStrike">
                          <a:solidFill>
                            <a:srgbClr val="000000"/>
                          </a:solidFill>
                          <a:effectLst/>
                          <a:latin typeface="Arial"/>
                        </a:rPr>
                        <a:t>25-26-27-28-29-30</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Arial"/>
                        </a:rPr>
                        <a:t>25-26-27-28-29-30</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Arial"/>
                        </a:rPr>
                        <a:t>25-26-27-28-29-30</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000000"/>
                          </a:solidFill>
                          <a:effectLst/>
                          <a:latin typeface="Arial"/>
                        </a:rPr>
                        <a:t>25-26-27-28-29-30</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09309">
                <a:tc vMerge="1">
                  <a:txBody>
                    <a:bodyPr/>
                    <a:lstStyle/>
                    <a:p>
                      <a:endParaRPr lang="en-US"/>
                    </a:p>
                  </a:txBody>
                  <a:tcPr/>
                </a:tc>
                <a:tc>
                  <a:txBody>
                    <a:bodyPr/>
                    <a:lstStyle/>
                    <a:p>
                      <a:pPr algn="l" fontAlgn="b"/>
                      <a:r>
                        <a:rPr lang="en-US" sz="800" b="0" i="0" u="none" strike="noStrike">
                          <a:solidFill>
                            <a:srgbClr val="000000"/>
                          </a:solidFill>
                          <a:effectLst/>
                          <a:latin typeface="Calibri"/>
                        </a:rPr>
                        <a:t>Sophisticated and thorough development of ideas through coherently sustained, focused and in-depth investigations.</a:t>
                      </a:r>
                      <a:br>
                        <a:rPr lang="en-US" sz="800" b="0" i="0" u="none" strike="noStrike">
                          <a:solidFill>
                            <a:srgbClr val="000000"/>
                          </a:solidFill>
                          <a:effectLst/>
                          <a:latin typeface="Calibri"/>
                        </a:rPr>
                      </a:br>
                      <a:r>
                        <a:rPr lang="en-US" sz="800" b="0" i="0" u="none" strike="noStrike">
                          <a:solidFill>
                            <a:srgbClr val="000000"/>
                          </a:solidFill>
                          <a:effectLst/>
                          <a:latin typeface="Calibri"/>
                        </a:rPr>
                        <a:t>Perceptive and rigorous visual and written critical analysis and evaluation applied to highly relevant contextual and other sources, including the perceptive and rigorous use of appropriate specialist vocabulary.</a:t>
                      </a:r>
                      <a:br>
                        <a:rPr lang="en-US" sz="800" b="0" i="0" u="none" strike="noStrike">
                          <a:solidFill>
                            <a:srgbClr val="000000"/>
                          </a:solidFill>
                          <a:effectLst/>
                          <a:latin typeface="Calibri"/>
                        </a:rPr>
                      </a:br>
                      <a:r>
                        <a:rPr lang="en-US" sz="800" b="0" i="0" u="none" strike="noStrike">
                          <a:solidFill>
                            <a:srgbClr val="000000"/>
                          </a:solidFill>
                          <a:effectLst/>
                          <a:latin typeface="Calibri"/>
                        </a:rPr>
                        <a:t>Mature and comprehensive responses and interpretations consistently informed by very good understanding of associated purposes, meanings and contexts.</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fontAlgn="ctr"/>
                      <a:r>
                        <a:rPr lang="en-US" sz="800" b="0" i="0" u="none" strike="noStrike">
                          <a:solidFill>
                            <a:srgbClr val="000000"/>
                          </a:solidFill>
                          <a:effectLst/>
                          <a:latin typeface="Calibri"/>
                        </a:rPr>
                        <a:t>Sophisticated evidence of selecting appropriate resources, media and processes.</a:t>
                      </a:r>
                      <a:br>
                        <a:rPr lang="en-US" sz="800" b="0" i="0" u="none" strike="noStrike">
                          <a:solidFill>
                            <a:srgbClr val="000000"/>
                          </a:solidFill>
                          <a:effectLst/>
                          <a:latin typeface="Calibri"/>
                        </a:rPr>
                      </a:br>
                      <a:r>
                        <a:rPr lang="en-US" sz="800" b="0" i="0" u="none" strike="noStrike">
                          <a:solidFill>
                            <a:srgbClr val="000000"/>
                          </a:solidFill>
                          <a:effectLst/>
                          <a:latin typeface="Calibri"/>
                        </a:rPr>
                        <a:t>Rigorous and confident exploration of materials and highly skillful control of techniques to fully exploit their creative potential.</a:t>
                      </a:r>
                      <a:br>
                        <a:rPr lang="en-US" sz="800" b="0" i="0" u="none" strike="noStrike">
                          <a:solidFill>
                            <a:srgbClr val="000000"/>
                          </a:solidFill>
                          <a:effectLst/>
                          <a:latin typeface="Calibri"/>
                        </a:rPr>
                      </a:br>
                      <a:r>
                        <a:rPr lang="en-US" sz="800" b="0" i="0" u="none" strike="noStrike">
                          <a:solidFill>
                            <a:srgbClr val="000000"/>
                          </a:solidFill>
                          <a:effectLst/>
                          <a:latin typeface="Calibri"/>
                        </a:rPr>
                        <a:t>Significant and perceptive relationships established between working methods and outcomes that are continually reviewed and sensitively refined.</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fontAlgn="ctr"/>
                      <a:r>
                        <a:rPr lang="en-US" sz="800" b="0" i="0" u="none" strike="noStrike">
                          <a:solidFill>
                            <a:srgbClr val="000000"/>
                          </a:solidFill>
                          <a:effectLst/>
                          <a:latin typeface="Calibri"/>
                        </a:rPr>
                        <a:t>Sophisticated ability to record observations, experiences, ideas and insights relevant to intentions within the context of thorough and coherent research and enquiry.</a:t>
                      </a:r>
                      <a:br>
                        <a:rPr lang="en-US" sz="800" b="0" i="0" u="none" strike="noStrike">
                          <a:solidFill>
                            <a:srgbClr val="000000"/>
                          </a:solidFill>
                          <a:effectLst/>
                          <a:latin typeface="Calibri"/>
                        </a:rPr>
                      </a:br>
                      <a:r>
                        <a:rPr lang="en-US" sz="800" b="0" i="0" u="none" strike="noStrike">
                          <a:solidFill>
                            <a:srgbClr val="000000"/>
                          </a:solidFill>
                          <a:effectLst/>
                          <a:latin typeface="Calibri"/>
                        </a:rPr>
                        <a:t>Perceptive, rigorous and effective critical reflection on work and progress is demonstrated.</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fontAlgn="ctr"/>
                      <a:r>
                        <a:rPr lang="en-US" sz="800" b="0" i="0" u="none" strike="noStrike">
                          <a:solidFill>
                            <a:srgbClr val="000000"/>
                          </a:solidFill>
                          <a:effectLst/>
                          <a:latin typeface="Calibri"/>
                        </a:rPr>
                        <a:t>Highly imaginative, personal and meaningful responses presented, with intentions </a:t>
                      </a:r>
                      <a:r>
                        <a:rPr lang="en-US" sz="800" b="0" i="0" u="none" strike="noStrike" err="1">
                          <a:solidFill>
                            <a:srgbClr val="000000"/>
                          </a:solidFill>
                          <a:effectLst/>
                          <a:latin typeface="Calibri"/>
                        </a:rPr>
                        <a:t>realised</a:t>
                      </a:r>
                      <a:r>
                        <a:rPr lang="en-US" sz="800" b="0" i="0" u="none" strike="noStrike">
                          <a:solidFill>
                            <a:srgbClr val="000000"/>
                          </a:solidFill>
                          <a:effectLst/>
                          <a:latin typeface="Calibri"/>
                        </a:rPr>
                        <a:t> in a perceptive and coherent way.</a:t>
                      </a:r>
                      <a:br>
                        <a:rPr lang="en-US" sz="800" b="0" i="0" u="none" strike="noStrike">
                          <a:solidFill>
                            <a:srgbClr val="000000"/>
                          </a:solidFill>
                          <a:effectLst/>
                          <a:latin typeface="Calibri"/>
                        </a:rPr>
                      </a:br>
                      <a:r>
                        <a:rPr lang="en-US" sz="800" b="0" i="0" u="none" strike="noStrike">
                          <a:solidFill>
                            <a:srgbClr val="000000"/>
                          </a:solidFill>
                          <a:effectLst/>
                          <a:latin typeface="Calibri"/>
                        </a:rPr>
                        <a:t>Significant and perceptive connections between visual, written, oral and other elements, where appropriate, conveyed in a highly convincing way.</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74286">
                <a:tc rowSpan="2">
                  <a:txBody>
                    <a:bodyPr/>
                    <a:lstStyle/>
                    <a:p>
                      <a:pPr algn="ctr" fontAlgn="ctr"/>
                      <a:r>
                        <a:rPr lang="en-US" sz="2800" b="0" i="0" u="none" strike="noStrike">
                          <a:solidFill>
                            <a:srgbClr val="000000"/>
                          </a:solidFill>
                          <a:effectLst/>
                          <a:latin typeface="Calibri"/>
                        </a:rPr>
                        <a:t>4</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b"/>
                      <a:r>
                        <a:rPr lang="en-US" sz="800" b="0" i="0" u="none" strike="noStrike">
                          <a:solidFill>
                            <a:srgbClr val="000000"/>
                          </a:solidFill>
                          <a:effectLst/>
                          <a:latin typeface="Arial"/>
                        </a:rPr>
                        <a:t>19-20-21-22-23-24</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19-20-21-22-23-24</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19-20-21-22-23-24</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19-20-21-22-23-24</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25553">
                <a:tc vMerge="1">
                  <a:txBody>
                    <a:bodyPr/>
                    <a:lstStyle/>
                    <a:p>
                      <a:endParaRPr lang="en-US"/>
                    </a:p>
                  </a:txBody>
                  <a:tcPr/>
                </a:tc>
                <a:tc>
                  <a:txBody>
                    <a:bodyPr/>
                    <a:lstStyle/>
                    <a:p>
                      <a:pPr algn="l" fontAlgn="b"/>
                      <a:r>
                        <a:rPr lang="en-US" sz="800" b="0" i="0" u="none" strike="noStrike">
                          <a:solidFill>
                            <a:srgbClr val="000000"/>
                          </a:solidFill>
                          <a:effectLst/>
                          <a:latin typeface="Calibri"/>
                        </a:rPr>
                        <a:t>Thorough development of ideas through sustained and focused investigations.</a:t>
                      </a:r>
                      <a:br>
                        <a:rPr lang="en-US" sz="800" b="0" i="0" u="none" strike="noStrike">
                          <a:solidFill>
                            <a:srgbClr val="000000"/>
                          </a:solidFill>
                          <a:effectLst/>
                          <a:latin typeface="Calibri"/>
                        </a:rPr>
                      </a:br>
                      <a:r>
                        <a:rPr lang="en-US" sz="800" b="0" i="0" u="none" strike="noStrike">
                          <a:solidFill>
                            <a:srgbClr val="000000"/>
                          </a:solidFill>
                          <a:effectLst/>
                          <a:latin typeface="Calibri"/>
                        </a:rPr>
                        <a:t>Rigorous visual and written critical analysis and evaluation applied to highly relevant contextual and other sources, including the rigorous use of appropriate specialist vocabulary.</a:t>
                      </a:r>
                      <a:br>
                        <a:rPr lang="en-US" sz="800" b="0" i="0" u="none" strike="noStrike">
                          <a:solidFill>
                            <a:srgbClr val="000000"/>
                          </a:solidFill>
                          <a:effectLst/>
                          <a:latin typeface="Calibri"/>
                        </a:rPr>
                      </a:br>
                      <a:r>
                        <a:rPr lang="en-US" sz="800" b="0" i="0" u="none" strike="noStrike">
                          <a:solidFill>
                            <a:srgbClr val="000000"/>
                          </a:solidFill>
                          <a:effectLst/>
                          <a:latin typeface="Calibri"/>
                        </a:rPr>
                        <a:t>Comprehensive responses and interpretations informed by a good understanding of purposes, meanings and contexts.</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ctr"/>
                      <a:r>
                        <a:rPr lang="en-US" sz="800" b="0" i="0" u="none" strike="noStrike">
                          <a:solidFill>
                            <a:srgbClr val="000000"/>
                          </a:solidFill>
                          <a:effectLst/>
                          <a:latin typeface="Calibri"/>
                        </a:rPr>
                        <a:t>Good evidence of selecting the appropriate resources, media and processes.</a:t>
                      </a:r>
                      <a:br>
                        <a:rPr lang="en-US" sz="800" b="0" i="0" u="none" strike="noStrike">
                          <a:solidFill>
                            <a:srgbClr val="000000"/>
                          </a:solidFill>
                          <a:effectLst/>
                          <a:latin typeface="Calibri"/>
                        </a:rPr>
                      </a:br>
                      <a:r>
                        <a:rPr lang="en-US" sz="800" b="0" i="0" u="none" strike="noStrike">
                          <a:solidFill>
                            <a:srgbClr val="000000"/>
                          </a:solidFill>
                          <a:effectLst/>
                          <a:latin typeface="Calibri"/>
                        </a:rPr>
                        <a:t>Confident exploration of materials and skillful control of techniques to exploit their creative potential.</a:t>
                      </a:r>
                      <a:br>
                        <a:rPr lang="en-US" sz="800" b="0" i="0" u="none" strike="noStrike">
                          <a:solidFill>
                            <a:srgbClr val="000000"/>
                          </a:solidFill>
                          <a:effectLst/>
                          <a:latin typeface="Calibri"/>
                        </a:rPr>
                      </a:br>
                      <a:r>
                        <a:rPr lang="en-US" sz="800" b="0" i="0" u="none" strike="noStrike">
                          <a:solidFill>
                            <a:srgbClr val="000000"/>
                          </a:solidFill>
                          <a:effectLst/>
                          <a:latin typeface="Calibri"/>
                        </a:rPr>
                        <a:t>Significant relationships established between working methods and outcomes that are frequently reviewed and appropriately refined.</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ctr"/>
                      <a:r>
                        <a:rPr lang="en-US" sz="800" b="0" i="0" u="none" strike="noStrike">
                          <a:solidFill>
                            <a:srgbClr val="000000"/>
                          </a:solidFill>
                          <a:effectLst/>
                          <a:latin typeface="Calibri"/>
                        </a:rPr>
                        <a:t>Good ability to record observations, experiences, ideas and insights relevant to intentions within the context of thorough research and enquiry.</a:t>
                      </a:r>
                      <a:br>
                        <a:rPr lang="en-US" sz="800" b="0" i="0" u="none" strike="noStrike">
                          <a:solidFill>
                            <a:srgbClr val="000000"/>
                          </a:solidFill>
                          <a:effectLst/>
                          <a:latin typeface="Calibri"/>
                        </a:rPr>
                      </a:br>
                      <a:r>
                        <a:rPr lang="en-US" sz="800" b="0" i="0" u="none" strike="noStrike">
                          <a:solidFill>
                            <a:srgbClr val="000000"/>
                          </a:solidFill>
                          <a:effectLst/>
                          <a:latin typeface="Calibri"/>
                        </a:rPr>
                        <a:t>Rigorous and effective critical reflection on work and progress is demonstrated.</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fontAlgn="ctr"/>
                      <a:r>
                        <a:rPr lang="en-US" sz="800" b="0" i="0" u="none" strike="noStrike">
                          <a:solidFill>
                            <a:srgbClr val="000000"/>
                          </a:solidFill>
                          <a:effectLst/>
                          <a:latin typeface="Calibri"/>
                        </a:rPr>
                        <a:t>Imaginative, personal and meaningful responses presented, with intentions </a:t>
                      </a:r>
                      <a:r>
                        <a:rPr lang="en-US" sz="800" b="0" i="0" u="none" strike="noStrike" err="1">
                          <a:solidFill>
                            <a:srgbClr val="000000"/>
                          </a:solidFill>
                          <a:effectLst/>
                          <a:latin typeface="Calibri"/>
                        </a:rPr>
                        <a:t>realised</a:t>
                      </a:r>
                      <a:r>
                        <a:rPr lang="en-US" sz="800" b="0" i="0" u="none" strike="noStrike">
                          <a:solidFill>
                            <a:srgbClr val="000000"/>
                          </a:solidFill>
                          <a:effectLst/>
                          <a:latin typeface="Calibri"/>
                        </a:rPr>
                        <a:t> in a very competent and clear way.</a:t>
                      </a:r>
                      <a:br>
                        <a:rPr lang="en-US" sz="800" b="0" i="0" u="none" strike="noStrike">
                          <a:solidFill>
                            <a:srgbClr val="000000"/>
                          </a:solidFill>
                          <a:effectLst/>
                          <a:latin typeface="Calibri"/>
                        </a:rPr>
                      </a:br>
                      <a:r>
                        <a:rPr lang="en-US" sz="800" b="0" i="0" u="none" strike="noStrike">
                          <a:solidFill>
                            <a:srgbClr val="000000"/>
                          </a:solidFill>
                          <a:effectLst/>
                          <a:latin typeface="Calibri"/>
                        </a:rPr>
                        <a:t>Significant connections between visual, written, oral and other elements, where appropriate, conveyed in a convincing way.</a:t>
                      </a:r>
                      <a:br>
                        <a:rPr lang="en-US" sz="800" b="0" i="0" u="none" strike="noStrike">
                          <a:solidFill>
                            <a:srgbClr val="000000"/>
                          </a:solidFill>
                          <a:effectLst/>
                          <a:latin typeface="Calibri"/>
                        </a:rPr>
                      </a:br>
                      <a:r>
                        <a:rPr lang="en-US" sz="800" b="0" i="0" u="none" strike="noStrike">
                          <a:solidFill>
                            <a:srgbClr val="000000"/>
                          </a:solidFill>
                          <a:effectLst/>
                          <a:latin typeface="Calibri"/>
                        </a:rPr>
                        <a:t>￼￼￼￼￼</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4"/>
                  </a:ext>
                </a:extLst>
              </a:tr>
              <a:tr h="74286">
                <a:tc rowSpan="2">
                  <a:txBody>
                    <a:bodyPr/>
                    <a:lstStyle/>
                    <a:p>
                      <a:pPr algn="ctr" fontAlgn="ctr"/>
                      <a:r>
                        <a:rPr lang="en-US" sz="2800" b="0" i="0" u="none" strike="noStrike">
                          <a:solidFill>
                            <a:srgbClr val="000000"/>
                          </a:solidFill>
                          <a:effectLst/>
                          <a:latin typeface="Calibri"/>
                        </a:rPr>
                        <a:t>3</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b"/>
                      <a:r>
                        <a:rPr lang="en-US" sz="800" b="0" i="0" u="none" strike="noStrike">
                          <a:solidFill>
                            <a:srgbClr val="000000"/>
                          </a:solidFill>
                          <a:effectLst/>
                          <a:latin typeface="Arial"/>
                        </a:rPr>
                        <a:t>13-14-15-16-17-18</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13-14-15-16-17-18</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13-14-15-16-17-18</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13-14-15-16-17-18</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41322">
                <a:tc vMerge="1">
                  <a:txBody>
                    <a:bodyPr/>
                    <a:lstStyle/>
                    <a:p>
                      <a:endParaRPr lang="en-US"/>
                    </a:p>
                  </a:txBody>
                  <a:tcPr/>
                </a:tc>
                <a:tc>
                  <a:txBody>
                    <a:bodyPr/>
                    <a:lstStyle/>
                    <a:p>
                      <a:pPr algn="l" fontAlgn="b"/>
                      <a:r>
                        <a:rPr lang="en-US" sz="800" b="0" i="0" u="none" strike="noStrike">
                          <a:solidFill>
                            <a:srgbClr val="000000"/>
                          </a:solidFill>
                          <a:effectLst/>
                          <a:latin typeface="Calibri"/>
                        </a:rPr>
                        <a:t>Reasonable development of ideas through investigations that are generally sustained.</a:t>
                      </a:r>
                      <a:br>
                        <a:rPr lang="en-US" sz="800" b="0" i="0" u="none" strike="noStrike">
                          <a:solidFill>
                            <a:srgbClr val="000000"/>
                          </a:solidFill>
                          <a:effectLst/>
                          <a:latin typeface="Calibri"/>
                        </a:rPr>
                      </a:br>
                      <a:r>
                        <a:rPr lang="en-US" sz="800" b="0" i="0" u="none" strike="noStrike">
                          <a:solidFill>
                            <a:srgbClr val="000000"/>
                          </a:solidFill>
                          <a:effectLst/>
                          <a:latin typeface="Calibri"/>
                        </a:rPr>
                        <a:t>Reasonable visual and written critical analysis and evaluation of generally relevant contextual and other sources, including the reasonable use of specialist vocabulary.</a:t>
                      </a:r>
                      <a:br>
                        <a:rPr lang="en-US" sz="800" b="0" i="0" u="none" strike="noStrike">
                          <a:solidFill>
                            <a:srgbClr val="000000"/>
                          </a:solidFill>
                          <a:effectLst/>
                          <a:latin typeface="Calibri"/>
                        </a:rPr>
                      </a:br>
                      <a:r>
                        <a:rPr lang="en-US" sz="800" b="0" i="0" u="none" strike="noStrike">
                          <a:solidFill>
                            <a:srgbClr val="000000"/>
                          </a:solidFill>
                          <a:effectLst/>
                          <a:latin typeface="Calibri"/>
                        </a:rPr>
                        <a:t>Responses and interpretations are generally informed by understanding of purposes, meanings and contexts.</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l" fontAlgn="ctr"/>
                      <a:r>
                        <a:rPr lang="en-US" sz="800" b="0" i="0" u="none" strike="noStrike">
                          <a:solidFill>
                            <a:srgbClr val="000000"/>
                          </a:solidFill>
                          <a:effectLst/>
                          <a:latin typeface="Calibri"/>
                        </a:rPr>
                        <a:t>Reasonable evidence of selecting appropriate resources, media and processes.</a:t>
                      </a:r>
                      <a:br>
                        <a:rPr lang="en-US" sz="800" b="0" i="0" u="none" strike="noStrike">
                          <a:solidFill>
                            <a:srgbClr val="000000"/>
                          </a:solidFill>
                          <a:effectLst/>
                          <a:latin typeface="Calibri"/>
                        </a:rPr>
                      </a:br>
                      <a:r>
                        <a:rPr lang="en-US" sz="800" b="0" i="0" u="none" strike="noStrike">
                          <a:solidFill>
                            <a:srgbClr val="000000"/>
                          </a:solidFill>
                          <a:effectLst/>
                          <a:latin typeface="Calibri"/>
                        </a:rPr>
                        <a:t>Reasonable exploration of materials and control of techniques to exploit their creative potential.</a:t>
                      </a:r>
                      <a:br>
                        <a:rPr lang="en-US" sz="800" b="0" i="0" u="none" strike="noStrike">
                          <a:solidFill>
                            <a:srgbClr val="000000"/>
                          </a:solidFill>
                          <a:effectLst/>
                          <a:latin typeface="Calibri"/>
                        </a:rPr>
                      </a:br>
                      <a:r>
                        <a:rPr lang="en-US" sz="800" b="0" i="0" u="none" strike="noStrike">
                          <a:solidFill>
                            <a:srgbClr val="000000"/>
                          </a:solidFill>
                          <a:effectLst/>
                          <a:latin typeface="Calibri"/>
                        </a:rPr>
                        <a:t>Relationships established between working methods and outcomes that are reviewed and reasonably refined.</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l" fontAlgn="ctr"/>
                      <a:r>
                        <a:rPr lang="en-US" sz="800" b="0" i="0" u="none" strike="noStrike">
                          <a:solidFill>
                            <a:srgbClr val="000000"/>
                          </a:solidFill>
                          <a:effectLst/>
                          <a:latin typeface="Calibri"/>
                        </a:rPr>
                        <a:t>Reasonable ability to record observations, experiences, ideas and insights relevant to intentions within the context of reasonable research and enquiry.</a:t>
                      </a:r>
                      <a:br>
                        <a:rPr lang="en-US" sz="800" b="0" i="0" u="none" strike="noStrike">
                          <a:solidFill>
                            <a:srgbClr val="000000"/>
                          </a:solidFill>
                          <a:effectLst/>
                          <a:latin typeface="Calibri"/>
                        </a:rPr>
                      </a:br>
                      <a:r>
                        <a:rPr lang="en-US" sz="800" b="0" i="0" u="none" strike="noStrike">
                          <a:solidFill>
                            <a:srgbClr val="000000"/>
                          </a:solidFill>
                          <a:effectLst/>
                          <a:latin typeface="Calibri"/>
                        </a:rPr>
                        <a:t>Reasonably effective critical reflection on work and progress is demonstrated.</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l" fontAlgn="ctr"/>
                      <a:r>
                        <a:rPr lang="en-US" sz="800" b="0" i="0" u="none" strike="noStrike">
                          <a:solidFill>
                            <a:srgbClr val="000000"/>
                          </a:solidFill>
                          <a:effectLst/>
                          <a:latin typeface="Calibri"/>
                        </a:rPr>
                        <a:t>Reasonably imaginative, personal and meaningful responses presented, with intentions </a:t>
                      </a:r>
                      <a:r>
                        <a:rPr lang="en-US" sz="800" b="0" i="0" u="none" strike="noStrike" err="1">
                          <a:solidFill>
                            <a:srgbClr val="000000"/>
                          </a:solidFill>
                          <a:effectLst/>
                          <a:latin typeface="Calibri"/>
                        </a:rPr>
                        <a:t>realised</a:t>
                      </a:r>
                      <a:r>
                        <a:rPr lang="en-US" sz="800" b="0" i="0" u="none" strike="noStrike">
                          <a:solidFill>
                            <a:srgbClr val="000000"/>
                          </a:solidFill>
                          <a:effectLst/>
                          <a:latin typeface="Calibri"/>
                        </a:rPr>
                        <a:t> in a satisfactory way.</a:t>
                      </a:r>
                      <a:br>
                        <a:rPr lang="en-US" sz="800" b="0" i="0" u="none" strike="noStrike">
                          <a:solidFill>
                            <a:srgbClr val="000000"/>
                          </a:solidFill>
                          <a:effectLst/>
                          <a:latin typeface="Calibri"/>
                        </a:rPr>
                      </a:br>
                      <a:r>
                        <a:rPr lang="en-US" sz="800" b="0" i="0" u="none" strike="noStrike">
                          <a:solidFill>
                            <a:srgbClr val="000000"/>
                          </a:solidFill>
                          <a:effectLst/>
                          <a:latin typeface="Calibri"/>
                        </a:rPr>
                        <a:t>Relevant connections between visual, written, oral and other elements, where appropriate, conveyed in a reasonably convincing way.</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6"/>
                  </a:ext>
                </a:extLst>
              </a:tr>
              <a:tr h="74286">
                <a:tc rowSpan="2">
                  <a:txBody>
                    <a:bodyPr/>
                    <a:lstStyle/>
                    <a:p>
                      <a:pPr algn="ctr" fontAlgn="ctr"/>
                      <a:r>
                        <a:rPr lang="en-US" sz="2800" b="0" i="0" u="none" strike="noStrike">
                          <a:solidFill>
                            <a:srgbClr val="000000"/>
                          </a:solidFill>
                          <a:effectLst/>
                          <a:latin typeface="Calibri"/>
                        </a:rPr>
                        <a:t>2</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b"/>
                      <a:r>
                        <a:rPr lang="en-US" sz="800" b="0" i="0" u="none" strike="noStrike">
                          <a:solidFill>
                            <a:srgbClr val="000000"/>
                          </a:solidFill>
                          <a:effectLst/>
                          <a:latin typeface="Arial"/>
                        </a:rPr>
                        <a:t>7-8-9-10-11-12</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7-8-9-10-11-12</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7-8-9-10-11-12</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7-8-9-10-11-12</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854614">
                <a:tc vMerge="1">
                  <a:txBody>
                    <a:bodyPr/>
                    <a:lstStyle/>
                    <a:p>
                      <a:endParaRPr lang="en-US"/>
                    </a:p>
                  </a:txBody>
                  <a:tcPr/>
                </a:tc>
                <a:tc>
                  <a:txBody>
                    <a:bodyPr/>
                    <a:lstStyle/>
                    <a:p>
                      <a:pPr algn="l" fontAlgn="b"/>
                      <a:r>
                        <a:rPr lang="en-US" sz="800" b="0" i="0" u="none" strike="noStrike">
                          <a:solidFill>
                            <a:srgbClr val="000000"/>
                          </a:solidFill>
                          <a:effectLst/>
                          <a:latin typeface="Calibri"/>
                        </a:rPr>
                        <a:t>Some development of ideas through investigations, some of which are sustained.</a:t>
                      </a:r>
                      <a:br>
                        <a:rPr lang="en-US" sz="800" b="0" i="0" u="none" strike="noStrike">
                          <a:solidFill>
                            <a:srgbClr val="000000"/>
                          </a:solidFill>
                          <a:effectLst/>
                          <a:latin typeface="Calibri"/>
                        </a:rPr>
                      </a:br>
                      <a:r>
                        <a:rPr lang="en-US" sz="800" b="0" i="0" u="none" strike="noStrike">
                          <a:solidFill>
                            <a:srgbClr val="000000"/>
                          </a:solidFill>
                          <a:effectLst/>
                          <a:latin typeface="Calibri"/>
                        </a:rPr>
                        <a:t>Some visual and written critical analysis and evaluation of some relevant contextual and other sources, including some use of specialist vocabulary.</a:t>
                      </a:r>
                      <a:br>
                        <a:rPr lang="en-US" sz="800" b="0" i="0" u="none" strike="noStrike">
                          <a:solidFill>
                            <a:srgbClr val="000000"/>
                          </a:solidFill>
                          <a:effectLst/>
                          <a:latin typeface="Calibri"/>
                        </a:rPr>
                      </a:br>
                      <a:r>
                        <a:rPr lang="en-US" sz="800" b="0" i="0" u="none" strike="noStrike">
                          <a:solidFill>
                            <a:srgbClr val="000000"/>
                          </a:solidFill>
                          <a:effectLst/>
                          <a:latin typeface="Calibri"/>
                        </a:rPr>
                        <a:t>Responses and interpretations are sometimes informed by understanding of purposes, meanings and contexts.</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ctr"/>
                      <a:r>
                        <a:rPr lang="en-US" sz="800" b="0" i="0" u="none" strike="noStrike">
                          <a:solidFill>
                            <a:srgbClr val="000000"/>
                          </a:solidFill>
                          <a:effectLst/>
                          <a:latin typeface="Calibri"/>
                        </a:rPr>
                        <a:t>Some evidence of selecting resources, media and processes, some of which are appropriate.</a:t>
                      </a:r>
                      <a:br>
                        <a:rPr lang="en-US" sz="800" b="0" i="0" u="none" strike="noStrike">
                          <a:solidFill>
                            <a:srgbClr val="000000"/>
                          </a:solidFill>
                          <a:effectLst/>
                          <a:latin typeface="Calibri"/>
                        </a:rPr>
                      </a:br>
                      <a:r>
                        <a:rPr lang="en-US" sz="800" b="0" i="0" u="none" strike="noStrike">
                          <a:solidFill>
                            <a:srgbClr val="000000"/>
                          </a:solidFill>
                          <a:effectLst/>
                          <a:latin typeface="Calibri"/>
                        </a:rPr>
                        <a:t>Some exploration of materials and control of techniques to exploit their creative potential.</a:t>
                      </a:r>
                      <a:br>
                        <a:rPr lang="en-US" sz="800" b="0" i="0" u="none" strike="noStrike">
                          <a:solidFill>
                            <a:srgbClr val="000000"/>
                          </a:solidFill>
                          <a:effectLst/>
                          <a:latin typeface="Calibri"/>
                        </a:rPr>
                      </a:br>
                      <a:r>
                        <a:rPr lang="en-US" sz="800" b="0" i="0" u="none" strike="noStrike">
                          <a:solidFill>
                            <a:srgbClr val="000000"/>
                          </a:solidFill>
                          <a:effectLst/>
                          <a:latin typeface="Calibri"/>
                        </a:rPr>
                        <a:t>Links sometimes made between working methods and outcomes that are sometimes reviewed and to some extent refined.</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ctr"/>
                      <a:r>
                        <a:rPr lang="en-GB" sz="800"/>
                        <a:t>Some ability to record observations, experiences, ideas and insights relevant to intentions within the context of some research and enquiry.</a:t>
                      </a:r>
                    </a:p>
                    <a:p>
                      <a:pPr algn="l" fontAlgn="ctr"/>
                      <a:r>
                        <a:rPr lang="en-GB" sz="800"/>
                        <a:t> Some critical reflection on work and progress is demonstrated.</a:t>
                      </a:r>
                      <a:endParaRPr lang="en-US" sz="800" b="0" i="0" u="none" strike="noStrike">
                        <a:solidFill>
                          <a:srgbClr val="000000"/>
                        </a:solidFill>
                        <a:effectLst/>
                        <a:latin typeface="Calibri"/>
                      </a:endParaRP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ctr"/>
                      <a:r>
                        <a:rPr lang="en-US" sz="800" b="0" i="0" u="none" strike="noStrike">
                          <a:solidFill>
                            <a:srgbClr val="000000"/>
                          </a:solidFill>
                          <a:effectLst/>
                          <a:latin typeface="Calibri"/>
                        </a:rPr>
                        <a:t>Some ability to present imaginative, personal and meaningful responses, with intentions </a:t>
                      </a:r>
                      <a:r>
                        <a:rPr lang="en-US" sz="800" b="0" i="0" u="none" strike="noStrike" err="1">
                          <a:solidFill>
                            <a:srgbClr val="000000"/>
                          </a:solidFill>
                          <a:effectLst/>
                          <a:latin typeface="Calibri"/>
                        </a:rPr>
                        <a:t>realised</a:t>
                      </a:r>
                      <a:r>
                        <a:rPr lang="en-US" sz="800" b="0" i="0" u="none" strike="noStrike">
                          <a:solidFill>
                            <a:srgbClr val="000000"/>
                          </a:solidFill>
                          <a:effectLst/>
                          <a:latin typeface="Calibri"/>
                        </a:rPr>
                        <a:t> in an inconsistent way.</a:t>
                      </a:r>
                      <a:br>
                        <a:rPr lang="en-US" sz="800" b="0" i="0" u="none" strike="noStrike">
                          <a:solidFill>
                            <a:srgbClr val="000000"/>
                          </a:solidFill>
                          <a:effectLst/>
                          <a:latin typeface="Calibri"/>
                        </a:rPr>
                      </a:br>
                      <a:r>
                        <a:rPr lang="en-US" sz="800" b="0" i="0" u="none" strike="noStrike">
                          <a:solidFill>
                            <a:srgbClr val="000000"/>
                          </a:solidFill>
                          <a:effectLst/>
                          <a:latin typeface="Calibri"/>
                        </a:rPr>
                        <a:t>Some connections between visual, written, oral and other elements, where appropriate, conveyed in a partly convincing way.</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8"/>
                  </a:ext>
                </a:extLst>
              </a:tr>
              <a:tr h="74286">
                <a:tc rowSpan="2">
                  <a:txBody>
                    <a:bodyPr/>
                    <a:lstStyle/>
                    <a:p>
                      <a:pPr algn="ctr" fontAlgn="ctr"/>
                      <a:r>
                        <a:rPr lang="en-US" sz="2800" b="0" i="0" u="none" strike="noStrike">
                          <a:solidFill>
                            <a:srgbClr val="000000"/>
                          </a:solidFill>
                          <a:effectLst/>
                          <a:latin typeface="Calibri"/>
                        </a:rPr>
                        <a:t>1</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b"/>
                      <a:r>
                        <a:rPr lang="en-US" sz="800" b="0" i="0" u="none" strike="noStrike">
                          <a:solidFill>
                            <a:srgbClr val="000000"/>
                          </a:solidFill>
                          <a:effectLst/>
                          <a:latin typeface="Arial"/>
                        </a:rPr>
                        <a:t>1-2-3-4-5-6</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1-2-3-4-5-6</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1-2-3-4-5-6</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a:rPr>
                        <a:t>1-2-3-4-5-6</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925553">
                <a:tc vMerge="1">
                  <a:txBody>
                    <a:bodyPr/>
                    <a:lstStyle/>
                    <a:p>
                      <a:endParaRPr lang="en-US"/>
                    </a:p>
                  </a:txBody>
                  <a:tcPr/>
                </a:tc>
                <a:tc>
                  <a:txBody>
                    <a:bodyPr/>
                    <a:lstStyle/>
                    <a:p>
                      <a:pPr algn="l" fontAlgn="b"/>
                      <a:r>
                        <a:rPr lang="en-US" sz="800" b="0" i="0" u="none" strike="noStrike">
                          <a:solidFill>
                            <a:srgbClr val="000000"/>
                          </a:solidFill>
                          <a:effectLst/>
                          <a:latin typeface="Calibri"/>
                        </a:rPr>
                        <a:t>Limited development of ideas through investigations.</a:t>
                      </a:r>
                      <a:br>
                        <a:rPr lang="en-US" sz="800" b="0" i="0" u="none" strike="noStrike">
                          <a:solidFill>
                            <a:srgbClr val="000000"/>
                          </a:solidFill>
                          <a:effectLst/>
                          <a:latin typeface="Calibri"/>
                        </a:rPr>
                      </a:br>
                      <a:r>
                        <a:rPr lang="en-US" sz="800" b="0" i="0" u="none" strike="noStrike">
                          <a:solidFill>
                            <a:srgbClr val="000000"/>
                          </a:solidFill>
                          <a:effectLst/>
                          <a:latin typeface="Calibri"/>
                        </a:rPr>
                        <a:t>Limited visual and written critical analysis and evaluation with minimal reference to contextual and other sources, with limited use of specialist vocabulary.</a:t>
                      </a:r>
                      <a:br>
                        <a:rPr lang="en-US" sz="800" b="0" i="0" u="none" strike="noStrike">
                          <a:solidFill>
                            <a:srgbClr val="000000"/>
                          </a:solidFill>
                          <a:effectLst/>
                          <a:latin typeface="Calibri"/>
                        </a:rPr>
                      </a:br>
                      <a:r>
                        <a:rPr lang="en-US" sz="800" b="0" i="0" u="none" strike="noStrike">
                          <a:solidFill>
                            <a:srgbClr val="000000"/>
                          </a:solidFill>
                          <a:effectLst/>
                          <a:latin typeface="Calibri"/>
                        </a:rPr>
                        <a:t>Limited responses and interpretations partially informed by limited understanding of aspects of purpose, meaning and context.</a:t>
                      </a:r>
                    </a:p>
                  </a:txBody>
                  <a:tcPr marL="3640" marR="3640"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l" fontAlgn="ctr"/>
                      <a:r>
                        <a:rPr lang="en-US" sz="800" b="0" i="0" u="none" strike="noStrike">
                          <a:solidFill>
                            <a:srgbClr val="000000"/>
                          </a:solidFill>
                          <a:effectLst/>
                          <a:latin typeface="Calibri"/>
                        </a:rPr>
                        <a:t>Limited evidence of selecting resources, media and processes, a minimum of which are appropriate.</a:t>
                      </a:r>
                      <a:br>
                        <a:rPr lang="en-US" sz="800" b="0" i="0" u="none" strike="noStrike">
                          <a:solidFill>
                            <a:srgbClr val="000000"/>
                          </a:solidFill>
                          <a:effectLst/>
                          <a:latin typeface="Calibri"/>
                        </a:rPr>
                      </a:br>
                      <a:r>
                        <a:rPr lang="en-US" sz="800" b="0" i="0" u="none" strike="noStrike">
                          <a:solidFill>
                            <a:srgbClr val="000000"/>
                          </a:solidFill>
                          <a:effectLst/>
                          <a:latin typeface="Calibri"/>
                        </a:rPr>
                        <a:t>Limited attempts made to explore materials and control techniques to exploit their creative potential.</a:t>
                      </a:r>
                      <a:br>
                        <a:rPr lang="en-US" sz="800" b="0" i="0" u="none" strike="noStrike">
                          <a:solidFill>
                            <a:srgbClr val="000000"/>
                          </a:solidFill>
                          <a:effectLst/>
                          <a:latin typeface="Calibri"/>
                        </a:rPr>
                      </a:br>
                      <a:r>
                        <a:rPr lang="en-US" sz="800" b="0" i="0" u="none" strike="noStrike">
                          <a:solidFill>
                            <a:srgbClr val="000000"/>
                          </a:solidFill>
                          <a:effectLst/>
                          <a:latin typeface="Calibri"/>
                        </a:rPr>
                        <a:t>Limited links are made between working methods and outcomes that, to some extent, are reviewed and refined in a limited way.</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l" fontAlgn="ctr"/>
                      <a:r>
                        <a:rPr lang="en-US" sz="800" b="0" i="0" u="none" strike="noStrike">
                          <a:solidFill>
                            <a:srgbClr val="000000"/>
                          </a:solidFill>
                          <a:effectLst/>
                          <a:latin typeface="Calibri"/>
                        </a:rPr>
                        <a:t>Limited ability to record observations, experiences ideas and insights relevant to intentions within the context of limited research and enquiry.</a:t>
                      </a:r>
                      <a:br>
                        <a:rPr lang="en-US" sz="800" b="0" i="0" u="none" strike="noStrike">
                          <a:solidFill>
                            <a:srgbClr val="000000"/>
                          </a:solidFill>
                          <a:effectLst/>
                          <a:latin typeface="Calibri"/>
                        </a:rPr>
                      </a:br>
                      <a:r>
                        <a:rPr lang="en-US" sz="800" b="0" i="0" u="none" strike="noStrike">
                          <a:solidFill>
                            <a:srgbClr val="000000"/>
                          </a:solidFill>
                          <a:effectLst/>
                          <a:latin typeface="Calibri"/>
                        </a:rPr>
                        <a:t>Limited critical reflection on work and progress is demonstrated.</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l" fontAlgn="ctr"/>
                      <a:r>
                        <a:rPr lang="en-US" sz="800" b="0" i="0" u="none" strike="noStrike">
                          <a:solidFill>
                            <a:srgbClr val="000000"/>
                          </a:solidFill>
                          <a:effectLst/>
                          <a:latin typeface="Calibri"/>
                        </a:rPr>
                        <a:t>Limited ability to present imaginative, personal and meaningful responses, with intentions realized in a limited way.</a:t>
                      </a:r>
                      <a:br>
                        <a:rPr lang="en-US" sz="800" b="0" i="0" u="none" strike="noStrike">
                          <a:solidFill>
                            <a:srgbClr val="000000"/>
                          </a:solidFill>
                          <a:effectLst/>
                          <a:latin typeface="Calibri"/>
                        </a:rPr>
                      </a:br>
                      <a:r>
                        <a:rPr lang="en-US" sz="800" b="0" i="0" u="none" strike="noStrike">
                          <a:solidFill>
                            <a:srgbClr val="000000"/>
                          </a:solidFill>
                          <a:effectLst/>
                          <a:latin typeface="Calibri"/>
                        </a:rPr>
                        <a:t>Limited evidence of connections between visual, written, oral and other elements, where appropriate, conveyed in a limited way.</a:t>
                      </a:r>
                    </a:p>
                  </a:txBody>
                  <a:tcPr marL="3640" marR="3640" marT="647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0"/>
                  </a:ext>
                </a:extLst>
              </a:tr>
            </a:tbl>
          </a:graphicData>
        </a:graphic>
      </p:graphicFrame>
      <p:sp>
        <p:nvSpPr>
          <p:cNvPr id="5" name="TextBox 4"/>
          <p:cNvSpPr txBox="1"/>
          <p:nvPr/>
        </p:nvSpPr>
        <p:spPr>
          <a:xfrm>
            <a:off x="5203090" y="8755124"/>
            <a:ext cx="1654910" cy="523220"/>
          </a:xfrm>
          <a:prstGeom prst="rect">
            <a:avLst/>
          </a:prstGeom>
          <a:solidFill>
            <a:srgbClr val="FFFFFF"/>
          </a:solidFill>
          <a:ln>
            <a:solidFill>
              <a:schemeClr val="tx1"/>
            </a:solidFill>
          </a:ln>
        </p:spPr>
        <p:txBody>
          <a:bodyPr wrap="square" lIns="91440" tIns="45720" rIns="91440" bIns="45720" rtlCol="0" anchor="t">
            <a:spAutoFit/>
          </a:bodyPr>
          <a:lstStyle/>
          <a:p>
            <a:r>
              <a:rPr lang="en-US" sz="1400">
                <a:ea typeface="Calibri"/>
                <a:cs typeface="Calibri"/>
              </a:rPr>
              <a:t>Working at grade: </a:t>
            </a:r>
          </a:p>
          <a:p>
            <a:r>
              <a:rPr lang="en-US" sz="1400"/>
              <a:t>Poly target:</a:t>
            </a:r>
            <a:endParaRPr lang="en-US" sz="1400">
              <a:ea typeface="Calibri"/>
              <a:cs typeface="Calibri"/>
            </a:endParaRPr>
          </a:p>
        </p:txBody>
      </p:sp>
      <p:pic>
        <p:nvPicPr>
          <p:cNvPr id="3" name="Picture 2"/>
          <p:cNvPicPr>
            <a:picLocks noChangeAspect="1"/>
          </p:cNvPicPr>
          <p:nvPr/>
        </p:nvPicPr>
        <p:blipFill rotWithShape="1">
          <a:blip r:embed="rId2"/>
          <a:srcRect l="12258" t="9121" r="7506" b="15714"/>
          <a:stretch/>
        </p:blipFill>
        <p:spPr>
          <a:xfrm>
            <a:off x="0" y="8646352"/>
            <a:ext cx="375138" cy="375138"/>
          </a:xfrm>
          <a:prstGeom prst="rect">
            <a:avLst/>
          </a:prstGeom>
        </p:spPr>
      </p:pic>
      <p:sp>
        <p:nvSpPr>
          <p:cNvPr id="2" name="TextBox 1">
            <a:extLst>
              <a:ext uri="{FF2B5EF4-FFF2-40B4-BE49-F238E27FC236}">
                <a16:creationId xmlns:a16="http://schemas.microsoft.com/office/drawing/2014/main" id="{3006F337-3AAC-D40C-C48C-8FAA35AEDE00}"/>
              </a:ext>
            </a:extLst>
          </p:cNvPr>
          <p:cNvSpPr txBox="1"/>
          <p:nvPr/>
        </p:nvSpPr>
        <p:spPr>
          <a:xfrm>
            <a:off x="3429000" y="0"/>
            <a:ext cx="3429000" cy="369332"/>
          </a:xfrm>
          <a:prstGeom prst="rect">
            <a:avLst/>
          </a:prstGeom>
          <a:noFill/>
        </p:spPr>
        <p:txBody>
          <a:bodyPr wrap="square" rtlCol="0">
            <a:spAutoFit/>
          </a:bodyPr>
          <a:lstStyle/>
          <a:p>
            <a:pPr algn="r"/>
            <a:r>
              <a:rPr lang="en-GB" dirty="0"/>
              <a:t>Marking term 1</a:t>
            </a:r>
          </a:p>
        </p:txBody>
      </p:sp>
    </p:spTree>
    <p:extLst>
      <p:ext uri="{BB962C8B-B14F-4D97-AF65-F5344CB8AC3E}">
        <p14:creationId xmlns:p14="http://schemas.microsoft.com/office/powerpoint/2010/main" val="3895261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8DE07-CE57-8AF1-FDA9-212C61001A92}"/>
              </a:ext>
            </a:extLst>
          </p:cNvPr>
          <p:cNvSpPr>
            <a:spLocks noGrp="1"/>
          </p:cNvSpPr>
          <p:nvPr>
            <p:ph type="title"/>
          </p:nvPr>
        </p:nvSpPr>
        <p:spPr>
          <a:xfrm>
            <a:off x="0" y="99032"/>
            <a:ext cx="5915025" cy="374803"/>
          </a:xfrm>
        </p:spPr>
        <p:txBody>
          <a:bodyPr>
            <a:normAutofit fontScale="90000"/>
          </a:bodyPr>
          <a:lstStyle/>
          <a:p>
            <a:r>
              <a:rPr lang="en-GB" dirty="0">
                <a:latin typeface="Century Gothic" panose="020B0502020202020204" pitchFamily="34" charset="0"/>
              </a:rPr>
              <a:t>Assessment objectives</a:t>
            </a:r>
          </a:p>
        </p:txBody>
      </p:sp>
      <p:sp>
        <p:nvSpPr>
          <p:cNvPr id="4" name="TextBox 3">
            <a:extLst>
              <a:ext uri="{FF2B5EF4-FFF2-40B4-BE49-F238E27FC236}">
                <a16:creationId xmlns:a16="http://schemas.microsoft.com/office/drawing/2014/main" id="{51F5ACCA-5EC0-1106-DB52-ABE5F3B54534}"/>
              </a:ext>
            </a:extLst>
          </p:cNvPr>
          <p:cNvSpPr txBox="1"/>
          <p:nvPr/>
        </p:nvSpPr>
        <p:spPr>
          <a:xfrm>
            <a:off x="0" y="6292120"/>
            <a:ext cx="6858000" cy="2585323"/>
          </a:xfrm>
          <a:prstGeom prst="rect">
            <a:avLst/>
          </a:prstGeom>
          <a:noFill/>
        </p:spPr>
        <p:txBody>
          <a:bodyPr wrap="square">
            <a:spAutoFit/>
          </a:bodyPr>
          <a:lstStyle/>
          <a:p>
            <a:pPr algn="l"/>
            <a:r>
              <a:rPr lang="en-GB" b="1" i="0" dirty="0">
                <a:solidFill>
                  <a:srgbClr val="000000"/>
                </a:solidFill>
                <a:effectLst/>
                <a:latin typeface="Century Gothic" panose="020B0502020202020204" pitchFamily="34" charset="0"/>
              </a:rPr>
              <a:t>High-level success criteria (A/A* standard)</a:t>
            </a:r>
            <a:endParaRPr lang="en-GB"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b="0" i="0" dirty="0">
                <a:solidFill>
                  <a:srgbClr val="000000"/>
                </a:solidFill>
                <a:effectLst/>
                <a:latin typeface="Century Gothic" panose="020B0502020202020204" pitchFamily="34" charset="0"/>
              </a:rPr>
              <a:t>Independent and in-depth investigation.</a:t>
            </a:r>
          </a:p>
          <a:p>
            <a:pPr algn="l">
              <a:buFont typeface="Arial" panose="020B0604020202020204" pitchFamily="34" charset="0"/>
              <a:buChar char="•"/>
            </a:pPr>
            <a:r>
              <a:rPr lang="en-GB" b="0" i="0" dirty="0">
                <a:solidFill>
                  <a:srgbClr val="000000"/>
                </a:solidFill>
                <a:effectLst/>
                <a:latin typeface="Century Gothic" panose="020B0502020202020204" pitchFamily="34" charset="0"/>
              </a:rPr>
              <a:t>Strong understanding of artists and contextual influences.</a:t>
            </a:r>
          </a:p>
          <a:p>
            <a:pPr algn="l">
              <a:buFont typeface="Arial" panose="020B0604020202020204" pitchFamily="34" charset="0"/>
              <a:buChar char="•"/>
            </a:pPr>
            <a:r>
              <a:rPr lang="en-GB" b="0" i="0" dirty="0">
                <a:solidFill>
                  <a:srgbClr val="000000"/>
                </a:solidFill>
                <a:effectLst/>
                <a:latin typeface="Century Gothic" panose="020B0502020202020204" pitchFamily="34" charset="0"/>
              </a:rPr>
              <a:t>Confident experimentation and refinement of ideas.</a:t>
            </a:r>
          </a:p>
          <a:p>
            <a:pPr algn="l">
              <a:buFont typeface="Arial" panose="020B0604020202020204" pitchFamily="34" charset="0"/>
              <a:buChar char="•"/>
            </a:pPr>
            <a:r>
              <a:rPr lang="en-GB" b="0" i="0" dirty="0">
                <a:solidFill>
                  <a:srgbClr val="000000"/>
                </a:solidFill>
                <a:effectLst/>
                <a:latin typeface="Century Gothic" panose="020B0502020202020204" pitchFamily="34" charset="0"/>
              </a:rPr>
              <a:t>Excellent observational recording and annotation.</a:t>
            </a:r>
          </a:p>
          <a:p>
            <a:pPr algn="l">
              <a:buFont typeface="Arial" panose="020B0604020202020204" pitchFamily="34" charset="0"/>
              <a:buChar char="•"/>
            </a:pPr>
            <a:r>
              <a:rPr lang="en-GB" b="0" i="0" dirty="0">
                <a:solidFill>
                  <a:srgbClr val="000000"/>
                </a:solidFill>
                <a:effectLst/>
                <a:latin typeface="Century Gothic" panose="020B0502020202020204" pitchFamily="34" charset="0"/>
              </a:rPr>
              <a:t>A personal, imaginative outcome that clearly links to the development process.</a:t>
            </a:r>
          </a:p>
          <a:p>
            <a:pPr algn="l">
              <a:buFont typeface="Arial" panose="020B0604020202020204" pitchFamily="34" charset="0"/>
              <a:buChar char="•"/>
            </a:pPr>
            <a:r>
              <a:rPr lang="en-GB" b="0" i="0" dirty="0">
                <a:solidFill>
                  <a:srgbClr val="000000"/>
                </a:solidFill>
                <a:effectLst/>
                <a:latin typeface="Century Gothic" panose="020B0502020202020204" pitchFamily="34" charset="0"/>
              </a:rPr>
              <a:t>A well-organised portfolio showing clear progress and thoughtful decision-making.  </a:t>
            </a:r>
          </a:p>
        </p:txBody>
      </p:sp>
      <p:sp>
        <p:nvSpPr>
          <p:cNvPr id="7" name="TextBox 6">
            <a:extLst>
              <a:ext uri="{FF2B5EF4-FFF2-40B4-BE49-F238E27FC236}">
                <a16:creationId xmlns:a16="http://schemas.microsoft.com/office/drawing/2014/main" id="{157C6FC6-9268-DB60-13A3-9940BADA96A2}"/>
              </a:ext>
            </a:extLst>
          </p:cNvPr>
          <p:cNvSpPr txBox="1"/>
          <p:nvPr/>
        </p:nvSpPr>
        <p:spPr>
          <a:xfrm>
            <a:off x="0" y="632008"/>
            <a:ext cx="6858000" cy="5632311"/>
          </a:xfrm>
          <a:prstGeom prst="rect">
            <a:avLst/>
          </a:prstGeom>
          <a:noFill/>
        </p:spPr>
        <p:txBody>
          <a:bodyPr wrap="square">
            <a:spAutoFit/>
          </a:bodyPr>
          <a:lstStyle/>
          <a:p>
            <a:r>
              <a:rPr lang="en-GB" dirty="0">
                <a:latin typeface="Century Gothic" panose="020B0502020202020204" pitchFamily="34" charset="0"/>
              </a:rPr>
              <a:t>AO1 Develop ideas</a:t>
            </a:r>
          </a:p>
          <a:p>
            <a:r>
              <a:rPr lang="en-GB" dirty="0">
                <a:latin typeface="Century Gothic" panose="020B0502020202020204" pitchFamily="34" charset="0"/>
              </a:rPr>
              <a:t>Investigate relevant artists, designers and contextual sources. Analyse and evaluate their work, making meaningful connections to your own ideas. Show independent and sustained research.</a:t>
            </a:r>
          </a:p>
          <a:p>
            <a:endParaRPr lang="en-GB" dirty="0">
              <a:latin typeface="Century Gothic" panose="020B0502020202020204" pitchFamily="34" charset="0"/>
            </a:endParaRPr>
          </a:p>
          <a:p>
            <a:r>
              <a:rPr lang="en-GB" dirty="0">
                <a:latin typeface="Century Gothic" panose="020B0502020202020204" pitchFamily="34" charset="0"/>
              </a:rPr>
              <a:t>AO2 Refine work</a:t>
            </a:r>
          </a:p>
          <a:p>
            <a:r>
              <a:rPr lang="en-GB" dirty="0">
                <a:latin typeface="Century Gothic" panose="020B0502020202020204" pitchFamily="34" charset="0"/>
              </a:rPr>
              <a:t>Experiment with a range of materials, techniques and processes. Take risks, review your work, refine ideas and explain how your work develops over time.</a:t>
            </a:r>
          </a:p>
          <a:p>
            <a:endParaRPr lang="en-GB" dirty="0">
              <a:latin typeface="Century Gothic" panose="020B0502020202020204" pitchFamily="34" charset="0"/>
            </a:endParaRPr>
          </a:p>
          <a:p>
            <a:r>
              <a:rPr lang="en-GB" dirty="0">
                <a:latin typeface="Century Gothic" panose="020B0502020202020204" pitchFamily="34" charset="0"/>
              </a:rPr>
              <a:t>AO3 Record ideas</a:t>
            </a:r>
          </a:p>
          <a:p>
            <a:r>
              <a:rPr lang="en-GB" dirty="0">
                <a:latin typeface="Century Gothic" panose="020B0502020202020204" pitchFamily="34" charset="0"/>
              </a:rPr>
              <a:t>Record observations through drawing, photography, annotation, colour studies and visual research. Demonstrate careful observation and thoughtful reflection.</a:t>
            </a:r>
          </a:p>
          <a:p>
            <a:endParaRPr lang="en-GB" dirty="0">
              <a:latin typeface="Century Gothic" panose="020B0502020202020204" pitchFamily="34" charset="0"/>
            </a:endParaRPr>
          </a:p>
          <a:p>
            <a:r>
              <a:rPr lang="en-GB" dirty="0">
                <a:latin typeface="Century Gothic" panose="020B0502020202020204" pitchFamily="34" charset="0"/>
              </a:rPr>
              <a:t>AO4 Present a personal response</a:t>
            </a:r>
          </a:p>
          <a:p>
            <a:r>
              <a:rPr lang="en-GB" dirty="0">
                <a:latin typeface="Century Gothic" panose="020B0502020202020204" pitchFamily="34" charset="0"/>
              </a:rPr>
              <a:t>Produce a confident, original final outcome that clearly communicates your intentions and brings together your research, experimentation and recording.</a:t>
            </a:r>
          </a:p>
        </p:txBody>
      </p:sp>
    </p:spTree>
    <p:extLst>
      <p:ext uri="{BB962C8B-B14F-4D97-AF65-F5344CB8AC3E}">
        <p14:creationId xmlns:p14="http://schemas.microsoft.com/office/powerpoint/2010/main" val="85738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A968B-3808-0FB0-A218-8F33CEFD8EA8}"/>
              </a:ext>
            </a:extLst>
          </p:cNvPr>
          <p:cNvSpPr>
            <a:spLocks noGrp="1"/>
          </p:cNvSpPr>
          <p:nvPr>
            <p:ph type="title"/>
          </p:nvPr>
        </p:nvSpPr>
        <p:spPr>
          <a:xfrm>
            <a:off x="0" y="0"/>
            <a:ext cx="5915025" cy="728371"/>
          </a:xfrm>
        </p:spPr>
        <p:txBody>
          <a:bodyPr/>
          <a:lstStyle/>
          <a:p>
            <a:r>
              <a:rPr lang="en-GB" dirty="0">
                <a:latin typeface="Century Gothic" panose="020B0502020202020204" pitchFamily="34" charset="0"/>
              </a:rPr>
              <a:t>Art vocabulary:</a:t>
            </a:r>
          </a:p>
        </p:txBody>
      </p:sp>
      <p:sp>
        <p:nvSpPr>
          <p:cNvPr id="4" name="TextBox 3">
            <a:extLst>
              <a:ext uri="{FF2B5EF4-FFF2-40B4-BE49-F238E27FC236}">
                <a16:creationId xmlns:a16="http://schemas.microsoft.com/office/drawing/2014/main" id="{88CFE9D9-1D7A-20F5-02A5-55D17B056A7A}"/>
              </a:ext>
            </a:extLst>
          </p:cNvPr>
          <p:cNvSpPr txBox="1"/>
          <p:nvPr/>
        </p:nvSpPr>
        <p:spPr>
          <a:xfrm>
            <a:off x="0" y="728371"/>
            <a:ext cx="6858000" cy="8863965"/>
          </a:xfrm>
          <a:prstGeom prst="rect">
            <a:avLst/>
          </a:prstGeom>
          <a:noFill/>
        </p:spPr>
        <p:txBody>
          <a:bodyPr wrap="square">
            <a:spAutoFit/>
          </a:bodyPr>
          <a:lstStyle/>
          <a:p>
            <a:pPr algn="l"/>
            <a:r>
              <a:rPr lang="en-GB" sz="1000" b="1" i="0" dirty="0">
                <a:solidFill>
                  <a:srgbClr val="000000"/>
                </a:solidFill>
                <a:effectLst/>
                <a:latin typeface="Century Gothic" panose="020B0502020202020204" pitchFamily="34" charset="0"/>
              </a:rPr>
              <a:t>AO1 – Contextual Understanding</a:t>
            </a:r>
            <a:endParaRPr lang="en-GB" sz="10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Analyse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Evaluate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Interpret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Investigate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Context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Influence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Inspiration</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Symbolism</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Narrative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Concept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Meaning</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Cultural</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Historical</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Contemporary</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Aesthetic</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Critical judgement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Compare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Contrast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Reference</a:t>
            </a:r>
          </a:p>
          <a:p>
            <a:pPr algn="l">
              <a:buFont typeface="Arial" panose="020B0604020202020204" pitchFamily="34" charset="0"/>
              <a:buChar char="•"/>
            </a:pPr>
            <a:endParaRPr lang="en-GB" sz="1000" dirty="0">
              <a:solidFill>
                <a:srgbClr val="000000"/>
              </a:solidFill>
              <a:latin typeface="Century Gothic" panose="020B0502020202020204" pitchFamily="34" charset="0"/>
            </a:endParaRPr>
          </a:p>
          <a:p>
            <a:pPr algn="l">
              <a:buFont typeface="Arial" panose="020B0604020202020204" pitchFamily="34" charset="0"/>
              <a:buChar char="•"/>
            </a:pPr>
            <a:endParaRPr lang="en-GB" sz="1000" b="0" i="0" dirty="0">
              <a:solidFill>
                <a:srgbClr val="000000"/>
              </a:solidFill>
              <a:effectLst/>
              <a:latin typeface="Century Gothic" panose="020B0502020202020204" pitchFamily="34" charset="0"/>
            </a:endParaRPr>
          </a:p>
          <a:p>
            <a:pPr algn="l"/>
            <a:r>
              <a:rPr lang="en-GB" sz="1000" b="1" i="0" dirty="0">
                <a:solidFill>
                  <a:srgbClr val="000000"/>
                </a:solidFill>
                <a:effectLst/>
                <a:latin typeface="Century Gothic" panose="020B0502020202020204" pitchFamily="34" charset="0"/>
              </a:rPr>
              <a:t>Formal Elements</a:t>
            </a:r>
            <a:endParaRPr lang="en-GB" sz="10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Line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Shape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Form</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Tone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Colour</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Texture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Pattern</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Space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Scale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Proportion</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Composition</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Balance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Contrast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Emphasis</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Rhythm</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Movement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Unity</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Harmony</a:t>
            </a:r>
          </a:p>
          <a:p>
            <a:pPr algn="l"/>
            <a:endParaRPr lang="en-GB" sz="1000" b="0" i="0" dirty="0">
              <a:solidFill>
                <a:srgbClr val="000000"/>
              </a:solidFill>
              <a:effectLst/>
              <a:latin typeface="Century Gothic" panose="020B0502020202020204" pitchFamily="34" charset="0"/>
            </a:endParaRPr>
          </a:p>
          <a:p>
            <a:pPr algn="l"/>
            <a:r>
              <a:rPr lang="en-GB" sz="1000" b="1" i="0" dirty="0">
                <a:solidFill>
                  <a:srgbClr val="000000"/>
                </a:solidFill>
                <a:effectLst/>
                <a:latin typeface="Century Gothic" panose="020B0502020202020204" pitchFamily="34" charset="0"/>
              </a:rPr>
              <a:t>Artist Analysis Vocabulary:</a:t>
            </a:r>
            <a:endParaRPr lang="en-GB" sz="1000" b="0" i="0" dirty="0">
              <a:solidFill>
                <a:srgbClr val="000000"/>
              </a:solidFill>
              <a:effectLst/>
              <a:latin typeface="Century Gothic" panose="020B0502020202020204" pitchFamily="34" charset="0"/>
            </a:endParaRPr>
          </a:p>
          <a:p>
            <a:pPr algn="l"/>
            <a:r>
              <a:rPr lang="en-GB" sz="1000" b="0" i="0" dirty="0">
                <a:solidFill>
                  <a:srgbClr val="000000"/>
                </a:solidFill>
                <a:effectLst/>
                <a:latin typeface="Century Gothic" panose="020B0502020202020204" pitchFamily="34" charset="0"/>
              </a:rPr>
              <a:t>Instead of writing:</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“I like this.”</a:t>
            </a:r>
          </a:p>
          <a:p>
            <a:pPr algn="l"/>
            <a:r>
              <a:rPr lang="en-GB" sz="1000" b="0" i="0" dirty="0">
                <a:solidFill>
                  <a:srgbClr val="000000"/>
                </a:solidFill>
                <a:effectLst/>
                <a:latin typeface="Century Gothic" panose="020B0502020202020204" pitchFamily="34" charset="0"/>
              </a:rPr>
              <a:t>Write:</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The artist </a:t>
            </a:r>
            <a:r>
              <a:rPr lang="en-GB" sz="1000" b="1" i="0" dirty="0">
                <a:solidFill>
                  <a:srgbClr val="000000"/>
                </a:solidFill>
                <a:effectLst/>
                <a:latin typeface="Century Gothic" panose="020B0502020202020204" pitchFamily="34" charset="0"/>
              </a:rPr>
              <a:t>explores</a:t>
            </a:r>
            <a:r>
              <a:rPr lang="en-GB" sz="1000" b="0" i="0" dirty="0">
                <a:solidFill>
                  <a:srgbClr val="000000"/>
                </a:solidFill>
                <a:effectLst/>
                <a:latin typeface="Century Gothic" panose="020B0502020202020204" pitchFamily="34" charset="0"/>
              </a:rPr>
              <a: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The composition </a:t>
            </a:r>
            <a:r>
              <a:rPr lang="en-GB" sz="1000" b="1" i="0" dirty="0">
                <a:solidFill>
                  <a:srgbClr val="000000"/>
                </a:solidFill>
                <a:effectLst/>
                <a:latin typeface="Century Gothic" panose="020B0502020202020204" pitchFamily="34" charset="0"/>
              </a:rPr>
              <a:t>emphasises</a:t>
            </a:r>
            <a:r>
              <a:rPr lang="en-GB" sz="1000" b="0" i="0" dirty="0">
                <a:solidFill>
                  <a:srgbClr val="000000"/>
                </a:solidFill>
                <a:effectLst/>
                <a:latin typeface="Century Gothic" panose="020B0502020202020204" pitchFamily="34" charset="0"/>
              </a:rPr>
              <a: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The muted colour palette </a:t>
            </a:r>
            <a:r>
              <a:rPr lang="en-GB" sz="1000" b="1" i="0" dirty="0">
                <a:solidFill>
                  <a:srgbClr val="000000"/>
                </a:solidFill>
                <a:effectLst/>
                <a:latin typeface="Century Gothic" panose="020B0502020202020204" pitchFamily="34" charset="0"/>
              </a:rPr>
              <a:t>creates</a:t>
            </a:r>
            <a:r>
              <a:rPr lang="en-GB" sz="1000" b="0" i="0" dirty="0">
                <a:solidFill>
                  <a:srgbClr val="000000"/>
                </a:solidFill>
                <a:effectLst/>
                <a:latin typeface="Century Gothic" panose="020B0502020202020204" pitchFamily="34" charset="0"/>
              </a:rPr>
              <a: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The fragmented forms </a:t>
            </a:r>
            <a:r>
              <a:rPr lang="en-GB" sz="1000" b="1" i="0" dirty="0">
                <a:solidFill>
                  <a:srgbClr val="000000"/>
                </a:solidFill>
                <a:effectLst/>
                <a:latin typeface="Century Gothic" panose="020B0502020202020204" pitchFamily="34" charset="0"/>
              </a:rPr>
              <a:t>suggest</a:t>
            </a:r>
            <a:r>
              <a:rPr lang="en-GB" sz="1000" b="0" i="0" dirty="0">
                <a:solidFill>
                  <a:srgbClr val="000000"/>
                </a:solidFill>
                <a:effectLst/>
                <a:latin typeface="Century Gothic" panose="020B0502020202020204" pitchFamily="34" charset="0"/>
              </a:rPr>
              <a: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The expressive brushwork </a:t>
            </a:r>
            <a:r>
              <a:rPr lang="en-GB" sz="1000" b="1" i="0" dirty="0">
                <a:solidFill>
                  <a:srgbClr val="000000"/>
                </a:solidFill>
                <a:effectLst/>
                <a:latin typeface="Century Gothic" panose="020B0502020202020204" pitchFamily="34" charset="0"/>
              </a:rPr>
              <a:t>conveys</a:t>
            </a:r>
            <a:r>
              <a:rPr lang="en-GB" sz="1000" b="0" i="0" dirty="0">
                <a:solidFill>
                  <a:srgbClr val="000000"/>
                </a:solidFill>
                <a:effectLst/>
                <a:latin typeface="Century Gothic" panose="020B0502020202020204" pitchFamily="34" charset="0"/>
              </a:rPr>
              <a: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This work </a:t>
            </a:r>
            <a:r>
              <a:rPr lang="en-GB" sz="1000" b="1" i="0" dirty="0">
                <a:solidFill>
                  <a:srgbClr val="000000"/>
                </a:solidFill>
                <a:effectLst/>
                <a:latin typeface="Century Gothic" panose="020B0502020202020204" pitchFamily="34" charset="0"/>
              </a:rPr>
              <a:t>influenced</a:t>
            </a:r>
            <a:r>
              <a:rPr lang="en-GB" sz="1000" b="0" i="0" dirty="0">
                <a:solidFill>
                  <a:srgbClr val="000000"/>
                </a:solidFill>
                <a:effectLst/>
                <a:latin typeface="Century Gothic" panose="020B0502020202020204" pitchFamily="34" charset="0"/>
              </a:rPr>
              <a:t> my own investigation by…</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I </a:t>
            </a:r>
            <a:r>
              <a:rPr lang="en-GB" sz="1000" b="1" i="0" dirty="0">
                <a:solidFill>
                  <a:srgbClr val="000000"/>
                </a:solidFill>
                <a:effectLst/>
                <a:latin typeface="Century Gothic" panose="020B0502020202020204" pitchFamily="34" charset="0"/>
              </a:rPr>
              <a:t>adapted</a:t>
            </a:r>
            <a:r>
              <a:rPr lang="en-GB" sz="1000" b="0" i="0" dirty="0">
                <a:solidFill>
                  <a:srgbClr val="000000"/>
                </a:solidFill>
                <a:effectLst/>
                <a:latin typeface="Century Gothic" panose="020B0502020202020204" pitchFamily="34" charset="0"/>
              </a:rPr>
              <a:t> this technique to…</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My outcome </a:t>
            </a:r>
            <a:r>
              <a:rPr lang="en-GB" sz="1000" b="1" i="0" dirty="0">
                <a:solidFill>
                  <a:srgbClr val="000000"/>
                </a:solidFill>
                <a:effectLst/>
                <a:latin typeface="Century Gothic" panose="020B0502020202020204" pitchFamily="34" charset="0"/>
              </a:rPr>
              <a:t>reflects</a:t>
            </a:r>
            <a:r>
              <a:rPr lang="en-GB" sz="1000" b="0" i="0" dirty="0">
                <a:solidFill>
                  <a:srgbClr val="000000"/>
                </a:solidFill>
                <a:effectLst/>
                <a:latin typeface="Century Gothic" panose="020B0502020202020204" pitchFamily="34" charset="0"/>
              </a:rPr>
              <a:t>…</a:t>
            </a:r>
          </a:p>
          <a:p>
            <a:pPr algn="l">
              <a:buFont typeface="Arial" panose="020B0604020202020204" pitchFamily="34" charset="0"/>
              <a:buChar char="•"/>
            </a:pPr>
            <a:r>
              <a:rPr lang="en-GB" sz="1000" b="0" i="0" dirty="0">
                <a:solidFill>
                  <a:srgbClr val="000000"/>
                </a:solidFill>
                <a:effectLst/>
                <a:latin typeface="Century Gothic" panose="020B0502020202020204" pitchFamily="34" charset="0"/>
              </a:rPr>
              <a:t>I </a:t>
            </a:r>
            <a:r>
              <a:rPr lang="en-GB" sz="1000" b="1" i="0" dirty="0">
                <a:solidFill>
                  <a:srgbClr val="000000"/>
                </a:solidFill>
                <a:effectLst/>
                <a:latin typeface="Century Gothic" panose="020B0502020202020204" pitchFamily="34" charset="0"/>
              </a:rPr>
              <a:t>refined</a:t>
            </a:r>
            <a:r>
              <a:rPr lang="en-GB" sz="1000" b="0" i="0" dirty="0">
                <a:solidFill>
                  <a:srgbClr val="000000"/>
                </a:solidFill>
                <a:effectLst/>
                <a:latin typeface="Century Gothic" panose="020B0502020202020204" pitchFamily="34" charset="0"/>
              </a:rPr>
              <a:t> my ideas through…</a:t>
            </a:r>
          </a:p>
          <a:p>
            <a:pPr algn="l"/>
            <a:r>
              <a:rPr lang="en-GB" sz="1000" b="0" i="0" dirty="0">
                <a:solidFill>
                  <a:srgbClr val="000000"/>
                </a:solidFill>
                <a:effectLst/>
                <a:latin typeface="Century Gothic" panose="020B0502020202020204" pitchFamily="34" charset="0"/>
              </a:rPr>
              <a:t>Using these terms consistently helps demonstrate the analytical and critical understanding expected across the four assessment objectives (AO1–AO4)</a:t>
            </a:r>
          </a:p>
        </p:txBody>
      </p:sp>
      <p:sp>
        <p:nvSpPr>
          <p:cNvPr id="6" name="TextBox 5">
            <a:extLst>
              <a:ext uri="{FF2B5EF4-FFF2-40B4-BE49-F238E27FC236}">
                <a16:creationId xmlns:a16="http://schemas.microsoft.com/office/drawing/2014/main" id="{441ABAAC-E533-EC13-CBE5-D8EE3AAC07BD}"/>
              </a:ext>
            </a:extLst>
          </p:cNvPr>
          <p:cNvSpPr txBox="1"/>
          <p:nvPr/>
        </p:nvSpPr>
        <p:spPr>
          <a:xfrm>
            <a:off x="1975104" y="728371"/>
            <a:ext cx="3511296" cy="3308598"/>
          </a:xfrm>
          <a:prstGeom prst="rect">
            <a:avLst/>
          </a:prstGeom>
          <a:noFill/>
        </p:spPr>
        <p:txBody>
          <a:bodyPr wrap="square">
            <a:spAutoFit/>
          </a:bodyPr>
          <a:lstStyle/>
          <a:p>
            <a:pPr algn="l"/>
            <a:r>
              <a:rPr lang="en-GB" sz="1100" b="1" i="0" dirty="0">
                <a:solidFill>
                  <a:srgbClr val="000000"/>
                </a:solidFill>
                <a:effectLst/>
                <a:latin typeface="Century Gothic" panose="020B0502020202020204" pitchFamily="34" charset="0"/>
              </a:rPr>
              <a:t>AO2 – Experimentation</a:t>
            </a:r>
            <a:endParaRPr lang="en-GB" sz="11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Explore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Experiment</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Refine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Develop</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Manipulate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Layer</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Blend</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Distort</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Abstract</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Combine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Modify</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Process</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Technique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Media</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Materials</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Composition</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Texture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Surface quality</a:t>
            </a:r>
          </a:p>
        </p:txBody>
      </p:sp>
      <p:sp>
        <p:nvSpPr>
          <p:cNvPr id="8" name="TextBox 7">
            <a:extLst>
              <a:ext uri="{FF2B5EF4-FFF2-40B4-BE49-F238E27FC236}">
                <a16:creationId xmlns:a16="http://schemas.microsoft.com/office/drawing/2014/main" id="{05FB1919-DB38-B963-8E1D-53A6A33661EC}"/>
              </a:ext>
            </a:extLst>
          </p:cNvPr>
          <p:cNvSpPr txBox="1"/>
          <p:nvPr/>
        </p:nvSpPr>
        <p:spPr>
          <a:xfrm>
            <a:off x="5102352" y="721743"/>
            <a:ext cx="3511296" cy="2292935"/>
          </a:xfrm>
          <a:prstGeom prst="rect">
            <a:avLst/>
          </a:prstGeom>
          <a:noFill/>
        </p:spPr>
        <p:txBody>
          <a:bodyPr wrap="square">
            <a:spAutoFit/>
          </a:bodyPr>
          <a:lstStyle/>
          <a:p>
            <a:pPr algn="l"/>
            <a:r>
              <a:rPr lang="en-GB" sz="1100" b="1" i="0" dirty="0">
                <a:solidFill>
                  <a:srgbClr val="000000"/>
                </a:solidFill>
                <a:effectLst/>
                <a:latin typeface="Century Gothic" panose="020B0502020202020204" pitchFamily="34" charset="0"/>
              </a:rPr>
              <a:t>AO4 – Final Outcome</a:t>
            </a:r>
            <a:endParaRPr lang="en-GB" sz="11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Resolve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Personal response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Final outcome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Realise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Cohesive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Communicate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Synthesis</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Intentional</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Successful</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Meaningful</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Presentation</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Visual impact</a:t>
            </a:r>
          </a:p>
        </p:txBody>
      </p:sp>
      <p:sp>
        <p:nvSpPr>
          <p:cNvPr id="10" name="TextBox 9">
            <a:extLst>
              <a:ext uri="{FF2B5EF4-FFF2-40B4-BE49-F238E27FC236}">
                <a16:creationId xmlns:a16="http://schemas.microsoft.com/office/drawing/2014/main" id="{D432DD54-9AAB-2543-FE75-EA064193B6E1}"/>
              </a:ext>
            </a:extLst>
          </p:cNvPr>
          <p:cNvSpPr txBox="1"/>
          <p:nvPr/>
        </p:nvSpPr>
        <p:spPr>
          <a:xfrm>
            <a:off x="1975104" y="4139324"/>
            <a:ext cx="1453896" cy="2800767"/>
          </a:xfrm>
          <a:prstGeom prst="rect">
            <a:avLst/>
          </a:prstGeom>
          <a:noFill/>
        </p:spPr>
        <p:txBody>
          <a:bodyPr wrap="square">
            <a:spAutoFit/>
          </a:bodyPr>
          <a:lstStyle/>
          <a:p>
            <a:pPr algn="l"/>
            <a:r>
              <a:rPr lang="en-GB" sz="1100" b="1" i="0" dirty="0">
                <a:solidFill>
                  <a:srgbClr val="000000"/>
                </a:solidFill>
                <a:effectLst/>
                <a:latin typeface="Century Gothic" panose="020B0502020202020204" pitchFamily="34" charset="0"/>
              </a:rPr>
              <a:t>High-Level Verbs</a:t>
            </a:r>
            <a:endParaRPr lang="en-GB" sz="110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Analyse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Evaluate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Justify</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Synthesize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Refine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Critique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Interpret</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Investigate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Examine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Demonstrate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Communicate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Resolve</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Develop</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Experiment</a:t>
            </a:r>
          </a:p>
          <a:p>
            <a:pPr algn="l">
              <a:buFont typeface="Arial" panose="020B0604020202020204" pitchFamily="34" charset="0"/>
              <a:buChar char="•"/>
            </a:pPr>
            <a:r>
              <a:rPr lang="en-GB" sz="1100" b="0" i="0" dirty="0">
                <a:solidFill>
                  <a:srgbClr val="000000"/>
                </a:solidFill>
                <a:effectLst/>
                <a:latin typeface="Century Gothic" panose="020B0502020202020204" pitchFamily="34" charset="0"/>
              </a:rPr>
              <a:t>Respond</a:t>
            </a:r>
          </a:p>
        </p:txBody>
      </p:sp>
      <p:sp>
        <p:nvSpPr>
          <p:cNvPr id="12" name="TextBox 11">
            <a:extLst>
              <a:ext uri="{FF2B5EF4-FFF2-40B4-BE49-F238E27FC236}">
                <a16:creationId xmlns:a16="http://schemas.microsoft.com/office/drawing/2014/main" id="{2BEE2890-ADB0-D5AF-FCD2-E3E23895D049}"/>
              </a:ext>
            </a:extLst>
          </p:cNvPr>
          <p:cNvSpPr txBox="1"/>
          <p:nvPr/>
        </p:nvSpPr>
        <p:spPr>
          <a:xfrm>
            <a:off x="3561017" y="727103"/>
            <a:ext cx="1718119" cy="2516073"/>
          </a:xfrm>
          <a:prstGeom prst="rect">
            <a:avLst/>
          </a:prstGeom>
          <a:noFill/>
        </p:spPr>
        <p:txBody>
          <a:bodyPr wrap="square">
            <a:spAutoFit/>
          </a:bodyPr>
          <a:lstStyle/>
          <a:p>
            <a:pPr algn="l"/>
            <a:r>
              <a:rPr lang="en-GB" sz="1050" b="1" i="0" dirty="0">
                <a:solidFill>
                  <a:srgbClr val="000000"/>
                </a:solidFill>
                <a:effectLst/>
                <a:latin typeface="Century Gothic" panose="020B0502020202020204" pitchFamily="34" charset="0"/>
              </a:rPr>
              <a:t>AO3 – Recording</a:t>
            </a:r>
            <a:endParaRPr lang="en-GB" sz="1050" b="0" i="0" dirty="0">
              <a:solidFill>
                <a:srgbClr val="000000"/>
              </a:solidFill>
              <a:effectLst/>
              <a:latin typeface="Century Gothic" panose="020B0502020202020204" pitchFamily="34" charset="0"/>
            </a:endParaRP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Observation</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Documentation</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Primary source</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Secondary source</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Sketch</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Annotation</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Reflection</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Insight</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Intentions</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Visual research</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Tonal study</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Colour study</a:t>
            </a:r>
          </a:p>
          <a:p>
            <a:pPr algn="l">
              <a:buFont typeface="Arial" panose="020B0604020202020204" pitchFamily="34" charset="0"/>
              <a:buChar char="•"/>
            </a:pPr>
            <a:r>
              <a:rPr lang="en-GB" sz="1050" b="0" i="0" dirty="0">
                <a:solidFill>
                  <a:srgbClr val="000000"/>
                </a:solidFill>
                <a:effectLst/>
                <a:latin typeface="Century Gothic" panose="020B0502020202020204" pitchFamily="34" charset="0"/>
              </a:rPr>
              <a:t>Developmental drawing</a:t>
            </a:r>
          </a:p>
        </p:txBody>
      </p:sp>
      <p:sp>
        <p:nvSpPr>
          <p:cNvPr id="14" name="TextBox 13">
            <a:extLst>
              <a:ext uri="{FF2B5EF4-FFF2-40B4-BE49-F238E27FC236}">
                <a16:creationId xmlns:a16="http://schemas.microsoft.com/office/drawing/2014/main" id="{CAF40D74-12DD-0BD0-6A14-0FB52B040AB9}"/>
              </a:ext>
            </a:extLst>
          </p:cNvPr>
          <p:cNvSpPr txBox="1"/>
          <p:nvPr/>
        </p:nvSpPr>
        <p:spPr>
          <a:xfrm>
            <a:off x="4183380" y="3894977"/>
            <a:ext cx="2546604" cy="1600438"/>
          </a:xfrm>
          <a:prstGeom prst="rect">
            <a:avLst/>
          </a:prstGeom>
          <a:noFill/>
        </p:spPr>
        <p:txBody>
          <a:bodyPr wrap="square">
            <a:spAutoFit/>
          </a:bodyPr>
          <a:lstStyle/>
          <a:p>
            <a:pPr algn="l"/>
            <a:r>
              <a:rPr lang="en-GB" sz="1400" b="0" i="0" dirty="0">
                <a:solidFill>
                  <a:srgbClr val="000000"/>
                </a:solidFill>
                <a:effectLst/>
                <a:latin typeface="Century Gothic" panose="020B0502020202020204" pitchFamily="34" charset="0"/>
              </a:rPr>
              <a:t>Using these terms consistently helps demonstrate the analytical and critical understanding expected across the four assessment objectives (AO1–AO4)</a:t>
            </a:r>
          </a:p>
        </p:txBody>
      </p:sp>
    </p:spTree>
    <p:extLst>
      <p:ext uri="{BB962C8B-B14F-4D97-AF65-F5344CB8AC3E}">
        <p14:creationId xmlns:p14="http://schemas.microsoft.com/office/powerpoint/2010/main" val="3497071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99CAD-62C3-2726-89D7-79D6A3D30042}"/>
              </a:ext>
            </a:extLst>
          </p:cNvPr>
          <p:cNvSpPr>
            <a:spLocks noGrp="1"/>
          </p:cNvSpPr>
          <p:nvPr>
            <p:ph type="title"/>
          </p:nvPr>
        </p:nvSpPr>
        <p:spPr>
          <a:xfrm>
            <a:off x="0" y="161645"/>
            <a:ext cx="5915025" cy="496723"/>
          </a:xfrm>
        </p:spPr>
        <p:txBody>
          <a:bodyPr>
            <a:normAutofit fontScale="90000"/>
          </a:bodyPr>
          <a:lstStyle/>
          <a:p>
            <a:r>
              <a:rPr lang="en-GB" dirty="0">
                <a:latin typeface="Century Gothic" panose="020B0502020202020204" pitchFamily="34" charset="0"/>
              </a:rPr>
              <a:t>Homework</a:t>
            </a:r>
          </a:p>
        </p:txBody>
      </p:sp>
      <p:sp>
        <p:nvSpPr>
          <p:cNvPr id="4" name="TextBox 3">
            <a:extLst>
              <a:ext uri="{FF2B5EF4-FFF2-40B4-BE49-F238E27FC236}">
                <a16:creationId xmlns:a16="http://schemas.microsoft.com/office/drawing/2014/main" id="{5FE23DCA-8B40-B865-1B52-14E0A7644A85}"/>
              </a:ext>
            </a:extLst>
          </p:cNvPr>
          <p:cNvSpPr txBox="1"/>
          <p:nvPr/>
        </p:nvSpPr>
        <p:spPr>
          <a:xfrm>
            <a:off x="118872" y="658368"/>
            <a:ext cx="6739128" cy="1169551"/>
          </a:xfrm>
          <a:prstGeom prst="rect">
            <a:avLst/>
          </a:prstGeom>
          <a:noFill/>
        </p:spPr>
        <p:txBody>
          <a:bodyPr wrap="square">
            <a:spAutoFit/>
          </a:bodyPr>
          <a:lstStyle/>
          <a:p>
            <a:r>
              <a:rPr lang="en-GB" sz="1400" dirty="0">
                <a:latin typeface="Century Gothic" panose="020B0502020202020204" pitchFamily="34" charset="0"/>
              </a:rPr>
              <a:t>Students are expected to undertake a minimum of three hours of independent study per week in addition to their timetabled lessons. This independent study is an integral component of the course and is essential for the development of practical skills, contextual understanding, and sustained progress towards the assessment objectives</a:t>
            </a:r>
          </a:p>
        </p:txBody>
      </p:sp>
      <p:sp>
        <p:nvSpPr>
          <p:cNvPr id="15" name="TextBox 14">
            <a:extLst>
              <a:ext uri="{FF2B5EF4-FFF2-40B4-BE49-F238E27FC236}">
                <a16:creationId xmlns:a16="http://schemas.microsoft.com/office/drawing/2014/main" id="{934BDAD3-C356-3116-9A16-6AA96A57312A}"/>
              </a:ext>
            </a:extLst>
          </p:cNvPr>
          <p:cNvSpPr txBox="1"/>
          <p:nvPr/>
        </p:nvSpPr>
        <p:spPr>
          <a:xfrm>
            <a:off x="362712" y="1953851"/>
            <a:ext cx="5788152" cy="6771084"/>
          </a:xfrm>
          <a:prstGeom prst="rect">
            <a:avLst/>
          </a:prstGeom>
          <a:noFill/>
        </p:spPr>
        <p:txBody>
          <a:bodyPr wrap="square">
            <a:spAutoFit/>
          </a:bodyPr>
          <a:lstStyle/>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Research the first artist, collate information that is relevant for the next lesson.</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Take images at least 20, that can be used in lesson to draw. Must have a link to the artist. </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Choose an artwork of your own and write 300 words using the framework Describe- analyse- interpret- contextualise. </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Research an artist, collate information that is relevant for the next lesson.</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Take images at least 20, that can be used in lesson to draw. Must have a link to the artist. </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Complete annotation of work in sketchbook- this can be typed or handwritten. </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Half term homework- visit an art gallery, annotate ideas when there, opinions and thoughts in front of artwork, include sketches of work. </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Research an artist, collate information that is relevant for the next lesson.</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Take images at least 20, that can be used in lesson to draw. Must have a link to the artist. </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Complete annotation of work in sketchbook- this can be typed or handwritten. </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Complete a series of observational drawings relevant to their project- spend at least 45 mins on this.</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Complete annotation of work in sketchbook- this can be typed or handwritten. </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Research new artists</a:t>
            </a:r>
          </a:p>
          <a:p>
            <a:pPr marL="285750" indent="-285750"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Take images at least 20, that can be used in lesson to draw. Must have a link to the artist. </a:t>
            </a:r>
          </a:p>
          <a:p>
            <a:pPr marL="285750" indent="-285750" algn="l" fontAlgn="ctr">
              <a:buFont typeface="Wingdings" panose="05000000000000000000" pitchFamily="2" charset="2"/>
              <a:buChar char="q"/>
            </a:pPr>
            <a:r>
              <a:rPr lang="en-GB" sz="1400" b="0" i="0" u="none" strike="noStrike" dirty="0">
                <a:solidFill>
                  <a:srgbClr val="000000"/>
                </a:solidFill>
                <a:effectLst/>
                <a:latin typeface="Century Gothic" panose="020B0502020202020204" pitchFamily="34" charset="0"/>
              </a:rPr>
              <a:t>Half term homework- visit an art gallery, annotate ideas when there, opinions and thoughts in front of artwork, include sketches of work. </a:t>
            </a:r>
          </a:p>
        </p:txBody>
      </p:sp>
    </p:spTree>
    <p:extLst>
      <p:ext uri="{BB962C8B-B14F-4D97-AF65-F5344CB8AC3E}">
        <p14:creationId xmlns:p14="http://schemas.microsoft.com/office/powerpoint/2010/main" val="3823311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943DA-173E-80D4-4E01-8E0FFE80DD14}"/>
              </a:ext>
            </a:extLst>
          </p:cNvPr>
          <p:cNvSpPr>
            <a:spLocks noGrp="1"/>
          </p:cNvSpPr>
          <p:nvPr>
            <p:ph type="title"/>
          </p:nvPr>
        </p:nvSpPr>
        <p:spPr>
          <a:xfrm>
            <a:off x="0" y="0"/>
            <a:ext cx="5915025" cy="435763"/>
          </a:xfrm>
        </p:spPr>
        <p:txBody>
          <a:bodyPr>
            <a:normAutofit fontScale="90000"/>
          </a:bodyPr>
          <a:lstStyle/>
          <a:p>
            <a:r>
              <a:rPr lang="en-GB" dirty="0"/>
              <a:t>Deadlines</a:t>
            </a:r>
          </a:p>
        </p:txBody>
      </p:sp>
      <p:sp>
        <p:nvSpPr>
          <p:cNvPr id="3" name="TextBox 2">
            <a:extLst>
              <a:ext uri="{FF2B5EF4-FFF2-40B4-BE49-F238E27FC236}">
                <a16:creationId xmlns:a16="http://schemas.microsoft.com/office/drawing/2014/main" id="{E6694D14-1989-BBE3-0561-4B5069AD4D8E}"/>
              </a:ext>
            </a:extLst>
          </p:cNvPr>
          <p:cNvSpPr txBox="1"/>
          <p:nvPr/>
        </p:nvSpPr>
        <p:spPr>
          <a:xfrm>
            <a:off x="228600" y="548640"/>
            <a:ext cx="6400800" cy="1477328"/>
          </a:xfrm>
          <a:prstGeom prst="rect">
            <a:avLst/>
          </a:prstGeom>
          <a:noFill/>
          <a:ln>
            <a:solidFill>
              <a:schemeClr val="tx1"/>
            </a:solidFill>
          </a:ln>
        </p:spPr>
        <p:txBody>
          <a:bodyPr wrap="square" rtlCol="0">
            <a:spAutoFit/>
          </a:bodyPr>
          <a:lstStyle/>
          <a:p>
            <a:pPr algn="ctr"/>
            <a:r>
              <a:rPr lang="en-GB" b="1" dirty="0"/>
              <a:t>September 23</a:t>
            </a:r>
            <a:r>
              <a:rPr lang="en-GB" b="1" baseline="30000" dirty="0"/>
              <a:t>rd</a:t>
            </a:r>
            <a:r>
              <a:rPr lang="en-GB" b="1" dirty="0"/>
              <a:t> </a:t>
            </a:r>
          </a:p>
          <a:p>
            <a:pPr marL="285750" indent="-285750">
              <a:buFont typeface="Wingdings" panose="05000000000000000000" pitchFamily="2" charset="2"/>
              <a:buChar char="q"/>
            </a:pPr>
            <a:r>
              <a:rPr lang="en-GB" dirty="0"/>
              <a:t>Completed 1</a:t>
            </a:r>
            <a:r>
              <a:rPr lang="en-GB" baseline="30000" dirty="0"/>
              <a:t>st</a:t>
            </a:r>
            <a:r>
              <a:rPr lang="en-GB" dirty="0"/>
              <a:t> artist research</a:t>
            </a:r>
          </a:p>
          <a:p>
            <a:pPr marL="285750" indent="-285750">
              <a:buFont typeface="Wingdings" panose="05000000000000000000" pitchFamily="2" charset="2"/>
              <a:buChar char="q"/>
            </a:pPr>
            <a:r>
              <a:rPr lang="en-GB" dirty="0"/>
              <a:t>Completed photoshoot and annotation</a:t>
            </a:r>
          </a:p>
          <a:p>
            <a:pPr marL="285750" indent="-285750">
              <a:buFont typeface="Wingdings" panose="05000000000000000000" pitchFamily="2" charset="2"/>
              <a:buChar char="q"/>
            </a:pPr>
            <a:r>
              <a:rPr lang="en-GB" dirty="0"/>
              <a:t>Completed experiments and annotation</a:t>
            </a:r>
          </a:p>
          <a:p>
            <a:pPr marL="285750" indent="-285750">
              <a:buFont typeface="Wingdings" panose="05000000000000000000" pitchFamily="2" charset="2"/>
              <a:buChar char="q"/>
            </a:pPr>
            <a:r>
              <a:rPr lang="en-GB" dirty="0"/>
              <a:t>Completed recording of ideas and annotation</a:t>
            </a:r>
          </a:p>
        </p:txBody>
      </p:sp>
      <p:sp>
        <p:nvSpPr>
          <p:cNvPr id="4" name="TextBox 3">
            <a:extLst>
              <a:ext uri="{FF2B5EF4-FFF2-40B4-BE49-F238E27FC236}">
                <a16:creationId xmlns:a16="http://schemas.microsoft.com/office/drawing/2014/main" id="{237C7B08-8526-948E-79B3-E89655528F74}"/>
              </a:ext>
            </a:extLst>
          </p:cNvPr>
          <p:cNvSpPr txBox="1"/>
          <p:nvPr/>
        </p:nvSpPr>
        <p:spPr>
          <a:xfrm>
            <a:off x="228600" y="2770656"/>
            <a:ext cx="6400800" cy="5355312"/>
          </a:xfrm>
          <a:prstGeom prst="rect">
            <a:avLst/>
          </a:prstGeom>
          <a:noFill/>
          <a:ln>
            <a:solidFill>
              <a:schemeClr val="tx1"/>
            </a:solidFill>
          </a:ln>
        </p:spPr>
        <p:txBody>
          <a:bodyPr wrap="square" rtlCol="0">
            <a:spAutoFit/>
          </a:bodyPr>
          <a:lstStyle/>
          <a:p>
            <a:pPr algn="ctr"/>
            <a:r>
              <a:rPr lang="en-GB" b="1" dirty="0"/>
              <a:t>November 27th</a:t>
            </a:r>
          </a:p>
          <a:p>
            <a:pPr marL="285750" indent="-285750">
              <a:buFont typeface="Wingdings" panose="05000000000000000000" pitchFamily="2" charset="2"/>
              <a:buChar char="q"/>
            </a:pPr>
            <a:r>
              <a:rPr lang="en-GB" dirty="0"/>
              <a:t>Complete second artist research</a:t>
            </a:r>
          </a:p>
          <a:p>
            <a:pPr marL="285750" indent="-285750">
              <a:buFont typeface="Wingdings" panose="05000000000000000000" pitchFamily="2" charset="2"/>
              <a:buChar char="q"/>
            </a:pPr>
            <a:r>
              <a:rPr lang="en-GB" dirty="0"/>
              <a:t>Complete photoshoot</a:t>
            </a:r>
          </a:p>
          <a:p>
            <a:pPr marL="285750" indent="-285750">
              <a:buFont typeface="Wingdings" panose="05000000000000000000" pitchFamily="2" charset="2"/>
              <a:buChar char="q"/>
            </a:pPr>
            <a:r>
              <a:rPr lang="en-GB" dirty="0"/>
              <a:t>Complete experiments of ideas</a:t>
            </a:r>
          </a:p>
          <a:p>
            <a:pPr marL="285750" indent="-285750">
              <a:buFont typeface="Wingdings" panose="05000000000000000000" pitchFamily="2" charset="2"/>
              <a:buChar char="q"/>
            </a:pPr>
            <a:r>
              <a:rPr lang="en-GB" dirty="0"/>
              <a:t>Complete recording of ideas.</a:t>
            </a:r>
          </a:p>
          <a:p>
            <a:pPr marL="285750" indent="-285750">
              <a:buFont typeface="Wingdings" panose="05000000000000000000" pitchFamily="2" charset="2"/>
              <a:buChar char="q"/>
            </a:pPr>
            <a:r>
              <a:rPr lang="en-GB" dirty="0"/>
              <a:t>Annotate all of your own work</a:t>
            </a:r>
          </a:p>
          <a:p>
            <a:pPr marL="285750" indent="-285750">
              <a:buFont typeface="Wingdings" panose="05000000000000000000" pitchFamily="2" charset="2"/>
              <a:buChar char="q"/>
            </a:pPr>
            <a:r>
              <a:rPr lang="en-GB" dirty="0"/>
              <a:t>Complete third artist research</a:t>
            </a:r>
          </a:p>
          <a:p>
            <a:pPr marL="285750" indent="-285750">
              <a:buFont typeface="Wingdings" panose="05000000000000000000" pitchFamily="2" charset="2"/>
              <a:buChar char="q"/>
            </a:pPr>
            <a:r>
              <a:rPr lang="en-GB" dirty="0"/>
              <a:t>Complete photoshoot</a:t>
            </a:r>
          </a:p>
          <a:p>
            <a:pPr marL="285750" indent="-285750">
              <a:buFont typeface="Wingdings" panose="05000000000000000000" pitchFamily="2" charset="2"/>
              <a:buChar char="q"/>
            </a:pPr>
            <a:r>
              <a:rPr lang="en-GB" dirty="0"/>
              <a:t>Complete experiments of ideas</a:t>
            </a:r>
          </a:p>
          <a:p>
            <a:pPr marL="285750" indent="-285750">
              <a:buFont typeface="Wingdings" panose="05000000000000000000" pitchFamily="2" charset="2"/>
              <a:buChar char="q"/>
            </a:pPr>
            <a:r>
              <a:rPr lang="en-GB" dirty="0"/>
              <a:t>Complete recording of ideas.</a:t>
            </a:r>
          </a:p>
          <a:p>
            <a:pPr marL="285750" indent="-285750">
              <a:buFont typeface="Wingdings" panose="05000000000000000000" pitchFamily="2" charset="2"/>
              <a:buChar char="q"/>
            </a:pPr>
            <a:r>
              <a:rPr lang="en-GB" dirty="0"/>
              <a:t>Annotate all of your own work</a:t>
            </a:r>
          </a:p>
          <a:p>
            <a:pPr marL="285750" indent="-285750">
              <a:buFont typeface="Wingdings" panose="05000000000000000000" pitchFamily="2" charset="2"/>
              <a:buChar char="q"/>
            </a:pPr>
            <a:r>
              <a:rPr lang="en-GB" dirty="0"/>
              <a:t>Complete fourth artist research</a:t>
            </a:r>
          </a:p>
          <a:p>
            <a:pPr marL="285750" indent="-285750">
              <a:buFont typeface="Wingdings" panose="05000000000000000000" pitchFamily="2" charset="2"/>
              <a:buChar char="q"/>
            </a:pPr>
            <a:r>
              <a:rPr lang="en-GB" dirty="0"/>
              <a:t>Complete photoshoot</a:t>
            </a:r>
          </a:p>
          <a:p>
            <a:pPr marL="285750" indent="-285750">
              <a:buFont typeface="Wingdings" panose="05000000000000000000" pitchFamily="2" charset="2"/>
              <a:buChar char="q"/>
            </a:pPr>
            <a:r>
              <a:rPr lang="en-GB" dirty="0"/>
              <a:t>Complete experiments of ideas</a:t>
            </a:r>
          </a:p>
          <a:p>
            <a:pPr marL="285750" indent="-285750">
              <a:buFont typeface="Wingdings" panose="05000000000000000000" pitchFamily="2" charset="2"/>
              <a:buChar char="q"/>
            </a:pPr>
            <a:r>
              <a:rPr lang="en-GB" dirty="0"/>
              <a:t>Complete recording of ideas.</a:t>
            </a:r>
          </a:p>
          <a:p>
            <a:pPr marL="285750" indent="-285750">
              <a:buFont typeface="Wingdings" panose="05000000000000000000" pitchFamily="2" charset="2"/>
              <a:buChar char="q"/>
            </a:pPr>
            <a:r>
              <a:rPr lang="en-GB" dirty="0"/>
              <a:t>Annotate all of your own work</a:t>
            </a:r>
          </a:p>
          <a:p>
            <a:pPr marL="285750" indent="-285750">
              <a:buFont typeface="Wingdings" panose="05000000000000000000" pitchFamily="2" charset="2"/>
              <a:buChar char="q"/>
            </a:pPr>
            <a:r>
              <a:rPr lang="en-GB" dirty="0"/>
              <a:t>Complete fifth artist research</a:t>
            </a:r>
          </a:p>
          <a:p>
            <a:pPr marL="285750" indent="-285750">
              <a:buFont typeface="Wingdings" panose="05000000000000000000" pitchFamily="2" charset="2"/>
              <a:buChar char="q"/>
            </a:pPr>
            <a:r>
              <a:rPr lang="en-GB" dirty="0"/>
              <a:t>Complete photoshoot</a:t>
            </a:r>
          </a:p>
          <a:p>
            <a:pPr marL="285750" indent="-285750">
              <a:buFont typeface="Wingdings" panose="05000000000000000000" pitchFamily="2" charset="2"/>
              <a:buChar char="q"/>
            </a:pPr>
            <a:r>
              <a:rPr lang="en-GB" dirty="0"/>
              <a:t>Complete experiments of ideas.</a:t>
            </a:r>
          </a:p>
        </p:txBody>
      </p:sp>
    </p:spTree>
    <p:extLst>
      <p:ext uri="{BB962C8B-B14F-4D97-AF65-F5344CB8AC3E}">
        <p14:creationId xmlns:p14="http://schemas.microsoft.com/office/powerpoint/2010/main" val="1974746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BBBC64-5E47-9DCC-9C4A-B8419A8DF2E4}"/>
              </a:ext>
            </a:extLst>
          </p:cNvPr>
          <p:cNvSpPr>
            <a:spLocks noGrp="1"/>
          </p:cNvSpPr>
          <p:nvPr>
            <p:ph type="title"/>
          </p:nvPr>
        </p:nvSpPr>
        <p:spPr>
          <a:xfrm>
            <a:off x="0" y="-97536"/>
            <a:ext cx="5915025" cy="633984"/>
          </a:xfrm>
        </p:spPr>
        <p:txBody>
          <a:bodyPr/>
          <a:lstStyle/>
          <a:p>
            <a:r>
              <a:rPr lang="en-GB" dirty="0"/>
              <a:t>Career pathways:</a:t>
            </a:r>
          </a:p>
        </p:txBody>
      </p:sp>
      <p:sp>
        <p:nvSpPr>
          <p:cNvPr id="3" name="TextBox 2">
            <a:extLst>
              <a:ext uri="{FF2B5EF4-FFF2-40B4-BE49-F238E27FC236}">
                <a16:creationId xmlns:a16="http://schemas.microsoft.com/office/drawing/2014/main" id="{DFB661F2-2242-888E-FD3C-6E293B63A0EB}"/>
              </a:ext>
            </a:extLst>
          </p:cNvPr>
          <p:cNvSpPr txBox="1"/>
          <p:nvPr/>
        </p:nvSpPr>
        <p:spPr>
          <a:xfrm>
            <a:off x="0" y="414528"/>
            <a:ext cx="6858000" cy="5693866"/>
          </a:xfrm>
          <a:prstGeom prst="rect">
            <a:avLst/>
          </a:prstGeom>
          <a:noFill/>
        </p:spPr>
        <p:txBody>
          <a:bodyPr wrap="square">
            <a:spAutoFit/>
          </a:bodyPr>
          <a:lstStyle/>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Graphic Designer</a:t>
            </a:r>
            <a:r>
              <a:rPr lang="en-GB" sz="1400" b="0" i="0" dirty="0">
                <a:solidFill>
                  <a:srgbClr val="000000"/>
                </a:solidFill>
                <a:effectLst/>
                <a:latin typeface="Century Gothic" panose="020B0502020202020204" pitchFamily="34" charset="0"/>
              </a:rPr>
              <a:t> – creates visual content for print, digital media, and branding.</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Illustrator</a:t>
            </a:r>
            <a:r>
              <a:rPr lang="en-GB" sz="1400" b="0" i="0" dirty="0">
                <a:solidFill>
                  <a:srgbClr val="000000"/>
                </a:solidFill>
                <a:effectLst/>
                <a:latin typeface="Century Gothic" panose="020B0502020202020204" pitchFamily="34" charset="0"/>
              </a:rPr>
              <a:t> – produces artwork for books, magazines, advertising, and digital media.</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Fine Artist</a:t>
            </a:r>
            <a:r>
              <a:rPr lang="en-GB" sz="1400" b="0" i="0" dirty="0">
                <a:solidFill>
                  <a:srgbClr val="000000"/>
                </a:solidFill>
                <a:effectLst/>
                <a:latin typeface="Century Gothic" panose="020B0502020202020204" pitchFamily="34" charset="0"/>
              </a:rPr>
              <a:t> – creates original artwork for exhibitions, commissions, or galleries.</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Fashion Designer</a:t>
            </a:r>
            <a:r>
              <a:rPr lang="en-GB" sz="1400" b="0" i="0" dirty="0">
                <a:solidFill>
                  <a:srgbClr val="000000"/>
                </a:solidFill>
                <a:effectLst/>
                <a:latin typeface="Century Gothic" panose="020B0502020202020204" pitchFamily="34" charset="0"/>
              </a:rPr>
              <a:t> – designs clothing, footwear, and accessories.</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Interior Designer</a:t>
            </a:r>
            <a:r>
              <a:rPr lang="en-GB" sz="1400" b="0" i="0" dirty="0">
                <a:solidFill>
                  <a:srgbClr val="000000"/>
                </a:solidFill>
                <a:effectLst/>
                <a:latin typeface="Century Gothic" panose="020B0502020202020204" pitchFamily="34" charset="0"/>
              </a:rPr>
              <a:t> – plans and designs indoor spaces for homes and businesses.</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Product Designer</a:t>
            </a:r>
            <a:r>
              <a:rPr lang="en-GB" sz="1400" b="0" i="0" dirty="0">
                <a:solidFill>
                  <a:srgbClr val="000000"/>
                </a:solidFill>
                <a:effectLst/>
                <a:latin typeface="Century Gothic" panose="020B0502020202020204" pitchFamily="34" charset="0"/>
              </a:rPr>
              <a:t> – develops and improves consumer products.</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Animator</a:t>
            </a:r>
            <a:r>
              <a:rPr lang="en-GB" sz="1400" b="0" i="0" dirty="0">
                <a:solidFill>
                  <a:srgbClr val="000000"/>
                </a:solidFill>
                <a:effectLst/>
                <a:latin typeface="Century Gothic" panose="020B0502020202020204" pitchFamily="34" charset="0"/>
              </a:rPr>
              <a:t> – creates animations for films, television, games, and online content.</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Game Artist</a:t>
            </a:r>
            <a:r>
              <a:rPr lang="en-GB" sz="1400" b="0" i="0" dirty="0">
                <a:solidFill>
                  <a:srgbClr val="000000"/>
                </a:solidFill>
                <a:effectLst/>
                <a:latin typeface="Century Gothic" panose="020B0502020202020204" pitchFamily="34" charset="0"/>
              </a:rPr>
              <a:t> – designs characters, environments, and assets for video games.</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Photographer</a:t>
            </a:r>
            <a:r>
              <a:rPr lang="en-GB" sz="1400" b="0" i="0" dirty="0">
                <a:solidFill>
                  <a:srgbClr val="000000"/>
                </a:solidFill>
                <a:effectLst/>
                <a:latin typeface="Century Gothic" panose="020B0502020202020204" pitchFamily="34" charset="0"/>
              </a:rPr>
              <a:t> – works in commercial, fashion, portrait, or documentary photography.</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Art Teacher or Lecturer</a:t>
            </a:r>
            <a:r>
              <a:rPr lang="en-GB" sz="1400" b="0" i="0" dirty="0">
                <a:solidFill>
                  <a:srgbClr val="000000"/>
                </a:solidFill>
                <a:effectLst/>
                <a:latin typeface="Century Gothic" panose="020B0502020202020204" pitchFamily="34" charset="0"/>
              </a:rPr>
              <a:t> – teaches art and design in schools, colleges, or universities.</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Art Director</a:t>
            </a:r>
            <a:r>
              <a:rPr lang="en-GB" sz="1400" b="0" i="0" dirty="0">
                <a:solidFill>
                  <a:srgbClr val="000000"/>
                </a:solidFill>
                <a:effectLst/>
                <a:latin typeface="Century Gothic" panose="020B0502020202020204" pitchFamily="34" charset="0"/>
              </a:rPr>
              <a:t> – leads creative projects in advertising, publishing, film, or media.</a:t>
            </a:r>
          </a:p>
          <a:p>
            <a:pPr algn="l">
              <a:buFont typeface="Arial" panose="020B0604020202020204" pitchFamily="34" charset="0"/>
              <a:buChar char="•"/>
            </a:pPr>
            <a:r>
              <a:rPr lang="en-GB" sz="1400" b="1" i="0" dirty="0">
                <a:solidFill>
                  <a:srgbClr val="000000"/>
                </a:solidFill>
                <a:effectLst/>
                <a:latin typeface="Century Gothic" panose="020B0502020202020204" pitchFamily="34" charset="0"/>
              </a:rPr>
              <a:t>Museum or Gallery Curator</a:t>
            </a:r>
            <a:r>
              <a:rPr lang="en-GB" sz="1400" b="0" i="0" dirty="0">
                <a:solidFill>
                  <a:srgbClr val="000000"/>
                </a:solidFill>
                <a:effectLst/>
                <a:latin typeface="Century Gothic" panose="020B0502020202020204" pitchFamily="34" charset="0"/>
              </a:rPr>
              <a:t> – manages collections and organises exhibitions.</a:t>
            </a:r>
          </a:p>
          <a:p>
            <a:pPr algn="l"/>
            <a:r>
              <a:rPr lang="en-GB" sz="1400" b="1" i="0" dirty="0">
                <a:solidFill>
                  <a:srgbClr val="000000"/>
                </a:solidFill>
                <a:effectLst/>
                <a:latin typeface="Century Gothic" panose="020B0502020202020204" pitchFamily="34" charset="0"/>
              </a:rPr>
              <a:t>Typical career pathway</a:t>
            </a:r>
            <a:endParaRPr lang="en-GB" sz="1400" b="0" i="0" dirty="0">
              <a:solidFill>
                <a:srgbClr val="000000"/>
              </a:solidFill>
              <a:effectLst/>
              <a:latin typeface="Century Gothic" panose="020B0502020202020204" pitchFamily="34" charset="0"/>
            </a:endParaRPr>
          </a:p>
          <a:p>
            <a:pPr algn="l">
              <a:buFont typeface="+mj-lt"/>
              <a:buAutoNum type="arabicPeriod"/>
            </a:pPr>
            <a:r>
              <a:rPr lang="en-GB" sz="1400" b="0" i="0" dirty="0">
                <a:solidFill>
                  <a:srgbClr val="000000"/>
                </a:solidFill>
                <a:effectLst/>
                <a:latin typeface="Century Gothic" panose="020B0502020202020204" pitchFamily="34" charset="0"/>
              </a:rPr>
              <a:t>Study art and design at school or college.</a:t>
            </a:r>
          </a:p>
          <a:p>
            <a:pPr algn="l">
              <a:buFont typeface="+mj-lt"/>
              <a:buAutoNum type="arabicPeriod"/>
            </a:pPr>
            <a:r>
              <a:rPr lang="en-GB" sz="1400" b="0" i="0" dirty="0">
                <a:solidFill>
                  <a:srgbClr val="000000"/>
                </a:solidFill>
                <a:effectLst/>
                <a:latin typeface="Century Gothic" panose="020B0502020202020204" pitchFamily="34" charset="0"/>
              </a:rPr>
              <a:t>Complete a diploma, apprenticeship, foundation course, or university degree.</a:t>
            </a:r>
          </a:p>
          <a:p>
            <a:pPr algn="l">
              <a:buFont typeface="+mj-lt"/>
              <a:buAutoNum type="arabicPeriod"/>
            </a:pPr>
            <a:r>
              <a:rPr lang="en-GB" sz="1400" b="0" i="0" dirty="0">
                <a:solidFill>
                  <a:srgbClr val="000000"/>
                </a:solidFill>
                <a:effectLst/>
                <a:latin typeface="Century Gothic" panose="020B0502020202020204" pitchFamily="34" charset="0"/>
              </a:rPr>
              <a:t>Build a portfolio of creative work.</a:t>
            </a:r>
          </a:p>
          <a:p>
            <a:pPr algn="l">
              <a:buFont typeface="+mj-lt"/>
              <a:buAutoNum type="arabicPeriod"/>
            </a:pPr>
            <a:r>
              <a:rPr lang="en-GB" sz="1400" b="0" i="0" dirty="0">
                <a:solidFill>
                  <a:srgbClr val="000000"/>
                </a:solidFill>
                <a:effectLst/>
                <a:latin typeface="Century Gothic" panose="020B0502020202020204" pitchFamily="34" charset="0"/>
              </a:rPr>
              <a:t>Gain work experience or freelance projects.</a:t>
            </a:r>
          </a:p>
          <a:p>
            <a:pPr algn="l">
              <a:buFont typeface="+mj-lt"/>
              <a:buAutoNum type="arabicPeriod"/>
            </a:pPr>
            <a:r>
              <a:rPr lang="en-GB" sz="1400" b="0" i="0" dirty="0">
                <a:solidFill>
                  <a:srgbClr val="000000"/>
                </a:solidFill>
                <a:effectLst/>
                <a:latin typeface="Century Gothic" panose="020B0502020202020204" pitchFamily="34" charset="0"/>
              </a:rPr>
              <a:t>Progress into specialist or senior roles, such as Senior Designer, Creative Director, or running your own design business.</a:t>
            </a:r>
          </a:p>
        </p:txBody>
      </p:sp>
      <p:sp>
        <p:nvSpPr>
          <p:cNvPr id="6" name="TextBox 5">
            <a:extLst>
              <a:ext uri="{FF2B5EF4-FFF2-40B4-BE49-F238E27FC236}">
                <a16:creationId xmlns:a16="http://schemas.microsoft.com/office/drawing/2014/main" id="{177E6BA2-D9AE-2E92-DC68-00D706BF7EBA}"/>
              </a:ext>
            </a:extLst>
          </p:cNvPr>
          <p:cNvSpPr txBox="1"/>
          <p:nvPr/>
        </p:nvSpPr>
        <p:spPr>
          <a:xfrm>
            <a:off x="0" y="6366570"/>
            <a:ext cx="6858000" cy="3539430"/>
          </a:xfrm>
          <a:prstGeom prst="rect">
            <a:avLst/>
          </a:prstGeom>
          <a:noFill/>
        </p:spPr>
        <p:txBody>
          <a:bodyPr wrap="square">
            <a:spAutoFit/>
          </a:bodyPr>
          <a:lstStyle/>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UCAS – Creative and Design Apprenticeships – Explains creative apprenticeships, including degree apprenticeships, entry requirements, salaries, and career options.  </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UCAS – Search Creative and Design Apprenticeships – Search current apprenticeship vacancies across the UK, including higher and degree apprenticeships.  </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Find an Apprenticeship (UK Government) – Creative and Design – Official government website listing apprenticeships in areas such as graphic design, fashion, photography, broadcasting, and digital media.  </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Manchester Metropolitan University – Creative Digital Design Degree Apprenticeship – An example of a degree apprenticeship leading to a bachelor’s degree while working.  </a:t>
            </a:r>
          </a:p>
          <a:p>
            <a:pPr algn="l">
              <a:buFont typeface="Arial" panose="020B0604020202020204" pitchFamily="34" charset="0"/>
              <a:buChar char="•"/>
            </a:pPr>
            <a:r>
              <a:rPr lang="en-GB" sz="1400" b="0" i="0" dirty="0">
                <a:solidFill>
                  <a:srgbClr val="000000"/>
                </a:solidFill>
                <a:effectLst/>
                <a:latin typeface="Century Gothic" panose="020B0502020202020204" pitchFamily="34" charset="0"/>
              </a:rPr>
              <a:t>UCAS Podcast – Creative and Design Degree Apprenticeships – Information on what degree apprenticeships involve, career prospects, and funding.  </a:t>
            </a:r>
          </a:p>
          <a:p>
            <a:br>
              <a:rPr lang="en-GB" sz="1400" dirty="0">
                <a:latin typeface="Century Gothic" panose="020B0502020202020204" pitchFamily="34" charset="0"/>
              </a:rPr>
            </a:br>
            <a:endParaRPr lang="en-GB" sz="1400" dirty="0">
              <a:latin typeface="Century Gothic" panose="020B0502020202020204" pitchFamily="34" charset="0"/>
            </a:endParaRPr>
          </a:p>
        </p:txBody>
      </p:sp>
      <p:sp>
        <p:nvSpPr>
          <p:cNvPr id="7" name="TextBox 6">
            <a:extLst>
              <a:ext uri="{FF2B5EF4-FFF2-40B4-BE49-F238E27FC236}">
                <a16:creationId xmlns:a16="http://schemas.microsoft.com/office/drawing/2014/main" id="{A18902BE-4071-B466-3588-EE1EE6716AD2}"/>
              </a:ext>
            </a:extLst>
          </p:cNvPr>
          <p:cNvSpPr txBox="1"/>
          <p:nvPr/>
        </p:nvSpPr>
        <p:spPr>
          <a:xfrm>
            <a:off x="0" y="6021622"/>
            <a:ext cx="3429000" cy="369332"/>
          </a:xfrm>
          <a:prstGeom prst="rect">
            <a:avLst/>
          </a:prstGeom>
          <a:noFill/>
        </p:spPr>
        <p:txBody>
          <a:bodyPr wrap="square" rtlCol="0">
            <a:spAutoFit/>
          </a:bodyPr>
          <a:lstStyle/>
          <a:p>
            <a:r>
              <a:rPr lang="en-GB" b="1" dirty="0"/>
              <a:t>Links to apprenticeship degrees: </a:t>
            </a:r>
          </a:p>
        </p:txBody>
      </p:sp>
    </p:spTree>
    <p:extLst>
      <p:ext uri="{BB962C8B-B14F-4D97-AF65-F5344CB8AC3E}">
        <p14:creationId xmlns:p14="http://schemas.microsoft.com/office/powerpoint/2010/main" val="39017068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360</TotalTime>
  <Words>3213</Words>
  <Application>Microsoft Office PowerPoint</Application>
  <PresentationFormat>A4 Paper (210x297 mm)</PresentationFormat>
  <Paragraphs>388</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Century Gothic</vt:lpstr>
      <vt:lpstr>Wingdings</vt:lpstr>
      <vt:lpstr>Office Theme</vt:lpstr>
      <vt:lpstr>Year 12 Art, design and craft Course booklet </vt:lpstr>
      <vt:lpstr>PowerPoint Presentation</vt:lpstr>
      <vt:lpstr>PowerPoint Presentation</vt:lpstr>
      <vt:lpstr>PowerPoint Presentation</vt:lpstr>
      <vt:lpstr>Assessment objectives</vt:lpstr>
      <vt:lpstr>Art vocabulary:</vt:lpstr>
      <vt:lpstr>Homework</vt:lpstr>
      <vt:lpstr>Deadlines</vt:lpstr>
      <vt:lpstr>Career pathways:</vt:lpstr>
      <vt:lpstr>Useful websites</vt:lpstr>
      <vt:lpstr>Reading list: </vt:lpstr>
    </vt:vector>
  </TitlesOfParts>
  <Company>PolyMAT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autumn term</dc:title>
  <dc:creator>Mrs. L. Coombs-Roberts</dc:creator>
  <cp:lastModifiedBy>Mrs. L. Coombs-Roberts</cp:lastModifiedBy>
  <cp:revision>3</cp:revision>
  <dcterms:created xsi:type="dcterms:W3CDTF">2026-06-29T13:55:35Z</dcterms:created>
  <dcterms:modified xsi:type="dcterms:W3CDTF">2026-07-03T09:15:53Z</dcterms:modified>
</cp:coreProperties>
</file>